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88" r:id="rId11"/>
    <p:sldId id="265" r:id="rId12"/>
    <p:sldId id="289" r:id="rId13"/>
    <p:sldId id="290" r:id="rId14"/>
    <p:sldId id="292" r:id="rId15"/>
    <p:sldId id="291" r:id="rId16"/>
    <p:sldId id="293" r:id="rId17"/>
    <p:sldId id="294" r:id="rId18"/>
    <p:sldId id="267" r:id="rId19"/>
    <p:sldId id="295" r:id="rId20"/>
    <p:sldId id="269" r:id="rId21"/>
    <p:sldId id="320" r:id="rId22"/>
    <p:sldId id="297" r:id="rId23"/>
    <p:sldId id="299" r:id="rId24"/>
    <p:sldId id="300" r:id="rId25"/>
    <p:sldId id="30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302" r:id="rId43"/>
    <p:sldId id="303" r:id="rId44"/>
    <p:sldId id="304" r:id="rId45"/>
    <p:sldId id="319" r:id="rId46"/>
    <p:sldId id="305" r:id="rId47"/>
    <p:sldId id="306" r:id="rId48"/>
    <p:sldId id="309" r:id="rId49"/>
    <p:sldId id="307" r:id="rId50"/>
    <p:sldId id="308" r:id="rId51"/>
    <p:sldId id="310" r:id="rId52"/>
    <p:sldId id="312" r:id="rId53"/>
    <p:sldId id="311" r:id="rId54"/>
    <p:sldId id="313" r:id="rId55"/>
    <p:sldId id="314" r:id="rId56"/>
    <p:sldId id="315" r:id="rId57"/>
    <p:sldId id="316" r:id="rId58"/>
    <p:sldId id="317" r:id="rId59"/>
    <p:sldId id="318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41" r:id="rId79"/>
    <p:sldId id="342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-37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90426-252F-4C19-A6D8-0B50EB0D654C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EC57A-C7DC-43CE-A023-8763AEDA4A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20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EC57A-C7DC-43CE-A023-8763AEDA4A0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92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07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9694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827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829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454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622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5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3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29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46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59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12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81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79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87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3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Watchdog_timer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391471"/>
            <a:ext cx="7766936" cy="1646302"/>
          </a:xfrm>
        </p:spPr>
        <p:txBody>
          <a:bodyPr/>
          <a:lstStyle/>
          <a:p>
            <a:pPr algn="ctr"/>
            <a:r>
              <a:rPr lang="pt-BR" dirty="0"/>
              <a:t>Seminário - </a:t>
            </a:r>
            <a:r>
              <a:rPr lang="pt-BR" dirty="0" err="1"/>
              <a:t>VxWorks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562618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Pós Graduação em Sistemas Eletrônicos Embarcados </a:t>
            </a:r>
          </a:p>
          <a:p>
            <a:r>
              <a:rPr lang="pt-BR" dirty="0"/>
              <a:t>Sistemas Operacionais de Tempo Real</a:t>
            </a:r>
          </a:p>
          <a:p>
            <a:endParaRPr lang="pt-BR" dirty="0"/>
          </a:p>
          <a:p>
            <a:r>
              <a:rPr lang="pt-BR" dirty="0"/>
              <a:t>Gabriel Franzotti C. de Souza</a:t>
            </a:r>
          </a:p>
          <a:p>
            <a:r>
              <a:rPr lang="pt-BR" dirty="0"/>
              <a:t>Paulo </a:t>
            </a:r>
            <a:r>
              <a:rPr lang="pt-BR" dirty="0" err="1"/>
              <a:t>Zucatto</a:t>
            </a:r>
            <a:endParaRPr lang="pt-BR" dirty="0"/>
          </a:p>
          <a:p>
            <a:r>
              <a:rPr lang="pt-BR" dirty="0"/>
              <a:t>Priscila </a:t>
            </a:r>
            <a:r>
              <a:rPr lang="pt-BR" dirty="0" smtClean="0"/>
              <a:t>Normandia M. </a:t>
            </a:r>
            <a:r>
              <a:rPr lang="pt-BR" dirty="0"/>
              <a:t>d</a:t>
            </a:r>
            <a:r>
              <a:rPr lang="pt-BR" dirty="0" smtClean="0"/>
              <a:t>e Abreu</a:t>
            </a:r>
            <a:endParaRPr lang="pt-BR" dirty="0"/>
          </a:p>
          <a:p>
            <a:r>
              <a:rPr lang="pt-BR" dirty="0"/>
              <a:t>Ricardo </a:t>
            </a:r>
            <a:r>
              <a:rPr lang="pt-BR" dirty="0" err="1"/>
              <a:t>Kucinskis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9200726" cy="4772341"/>
          </a:xfrm>
        </p:spPr>
        <p:txBody>
          <a:bodyPr>
            <a:normAutofit fontScale="55000" lnSpcReduction="20000"/>
          </a:bodyPr>
          <a:lstStyle/>
          <a:p>
            <a:r>
              <a:rPr lang="pt-BR" sz="3400" dirty="0"/>
              <a:t>Recursos do </a:t>
            </a:r>
            <a:r>
              <a:rPr lang="pt-BR" sz="3400" dirty="0" err="1"/>
              <a:t>VxWorks</a:t>
            </a:r>
            <a:r>
              <a:rPr lang="pt-BR" sz="3400" dirty="0"/>
              <a:t>:</a:t>
            </a:r>
          </a:p>
          <a:p>
            <a:pPr lvl="1"/>
            <a:r>
              <a:rPr lang="pt-BR" sz="2900" dirty="0"/>
              <a:t>Recursos de inicialização do sistema;</a:t>
            </a:r>
          </a:p>
          <a:p>
            <a:pPr lvl="1"/>
            <a:r>
              <a:rPr lang="pt-BR" sz="2900" dirty="0" err="1"/>
              <a:t>Clocks</a:t>
            </a:r>
            <a:r>
              <a:rPr lang="pt-BR" sz="2900" dirty="0"/>
              <a:t> e </a:t>
            </a:r>
            <a:r>
              <a:rPr lang="pt-BR" sz="2900" dirty="0" err="1"/>
              <a:t>timers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Tratamento de exceções e interrupções;</a:t>
            </a:r>
          </a:p>
          <a:p>
            <a:pPr lvl="1"/>
            <a:r>
              <a:rPr lang="pt-BR" sz="2900" dirty="0"/>
              <a:t>Gerenciamento de </a:t>
            </a:r>
            <a:r>
              <a:rPr lang="pt-BR" sz="2900" dirty="0" err="1"/>
              <a:t>Tasks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Gerenciamento de Processos;</a:t>
            </a:r>
          </a:p>
          <a:p>
            <a:pPr lvl="1"/>
            <a:r>
              <a:rPr lang="pt-BR" sz="2900" dirty="0"/>
              <a:t>Interface de Chamadas do Sistema para aplicações rodando em processos;</a:t>
            </a:r>
          </a:p>
          <a:p>
            <a:pPr lvl="1"/>
            <a:r>
              <a:rPr lang="pt-BR" sz="2900" dirty="0"/>
              <a:t>Comunicação entre </a:t>
            </a:r>
            <a:r>
              <a:rPr lang="pt-BR" sz="2900" dirty="0" err="1"/>
              <a:t>Tasks</a:t>
            </a:r>
            <a:r>
              <a:rPr lang="pt-BR" sz="2900" dirty="0"/>
              <a:t> e entre Processos;</a:t>
            </a:r>
          </a:p>
          <a:p>
            <a:pPr lvl="1"/>
            <a:r>
              <a:rPr lang="pt-BR" sz="2900" dirty="0"/>
              <a:t>Semáforos;</a:t>
            </a:r>
          </a:p>
          <a:p>
            <a:pPr lvl="1"/>
            <a:r>
              <a:rPr lang="pt-BR" sz="2900" dirty="0"/>
              <a:t>Reclamação de Recursos;</a:t>
            </a:r>
          </a:p>
          <a:p>
            <a:pPr lvl="1"/>
            <a:r>
              <a:rPr lang="pt-BR" sz="2900" dirty="0"/>
              <a:t>Gerenciamento de Memória;</a:t>
            </a:r>
          </a:p>
          <a:p>
            <a:pPr lvl="1"/>
            <a:r>
              <a:rPr lang="pt-BR" sz="2900" dirty="0"/>
              <a:t>Sistema de I/O;</a:t>
            </a:r>
          </a:p>
          <a:p>
            <a:pPr lvl="1"/>
            <a:r>
              <a:rPr lang="pt-BR" sz="2900" dirty="0"/>
              <a:t>Sistema de Arquivos;</a:t>
            </a:r>
          </a:p>
          <a:p>
            <a:pPr lvl="1"/>
            <a:r>
              <a:rPr lang="pt-BR" sz="2900" dirty="0"/>
              <a:t>Shell para interação sistema através de um interpretador de comandos e da linguagem C.</a:t>
            </a:r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1865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612899"/>
            <a:ext cx="5987453" cy="457961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48651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571309"/>
            <a:ext cx="9200726" cy="4772341"/>
          </a:xfrm>
        </p:spPr>
        <p:txBody>
          <a:bodyPr>
            <a:normAutofit fontScale="92500" lnSpcReduction="20000"/>
          </a:bodyPr>
          <a:lstStyle/>
          <a:p>
            <a:r>
              <a:rPr lang="pt-BR" sz="2800" dirty="0"/>
              <a:t>Perfis de Configuração do </a:t>
            </a:r>
            <a:r>
              <a:rPr lang="pt-BR" sz="2800" dirty="0" err="1"/>
              <a:t>VxWorks</a:t>
            </a:r>
            <a:r>
              <a:rPr lang="pt-BR" sz="2800" dirty="0"/>
              <a:t>:</a:t>
            </a:r>
          </a:p>
          <a:p>
            <a:pPr lvl="1"/>
            <a:r>
              <a:rPr lang="pt-BR" sz="1800" dirty="0"/>
              <a:t>PROFILE_MINIMAL_KERNEL—</a:t>
            </a:r>
            <a:r>
              <a:rPr lang="pt-BR" sz="1800" dirty="0" err="1"/>
              <a:t>Minimal</a:t>
            </a:r>
            <a:r>
              <a:rPr lang="pt-BR" sz="1800" dirty="0"/>
              <a:t> </a:t>
            </a:r>
            <a:r>
              <a:rPr lang="pt-BR" sz="1800" dirty="0" err="1"/>
              <a:t>VxWorks</a:t>
            </a:r>
            <a:r>
              <a:rPr lang="pt-BR" sz="1800" dirty="0"/>
              <a:t> Kernel Profile</a:t>
            </a:r>
          </a:p>
          <a:p>
            <a:pPr lvl="2"/>
            <a:r>
              <a:rPr lang="pt-BR" sz="1600" dirty="0"/>
              <a:t>É o </a:t>
            </a:r>
            <a:r>
              <a:rPr lang="pt-BR" sz="1600" dirty="0" err="1"/>
              <a:t>micro-kernel</a:t>
            </a:r>
            <a:r>
              <a:rPr lang="pt-BR" sz="1600" dirty="0"/>
              <a:t> mais o mínimo de suporte de CPU e BSP (Board </a:t>
            </a:r>
            <a:r>
              <a:rPr lang="pt-BR" sz="1600" dirty="0" err="1"/>
              <a:t>Support</a:t>
            </a:r>
            <a:r>
              <a:rPr lang="pt-BR" sz="1600" dirty="0"/>
              <a:t> </a:t>
            </a:r>
            <a:r>
              <a:rPr lang="pt-BR" sz="1600" dirty="0" err="1"/>
              <a:t>Package</a:t>
            </a:r>
            <a:r>
              <a:rPr lang="pt-BR" sz="1600" dirty="0"/>
              <a:t>)</a:t>
            </a:r>
          </a:p>
          <a:p>
            <a:pPr lvl="2"/>
            <a:r>
              <a:rPr lang="pt-BR" sz="1600" dirty="0"/>
              <a:t>Suporta </a:t>
            </a:r>
            <a:r>
              <a:rPr lang="pt-BR" sz="1600" dirty="0" err="1"/>
              <a:t>Multitasking</a:t>
            </a:r>
            <a:r>
              <a:rPr lang="pt-BR" sz="1600" dirty="0"/>
              <a:t> e interrupções minimamente, semáforos e </a:t>
            </a:r>
            <a:r>
              <a:rPr lang="pt-BR" sz="1600" dirty="0" err="1"/>
              <a:t>watchdogs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PROFILE_BASIC_KERNEL—Basic VxWorks Kernel Profile </a:t>
            </a:r>
          </a:p>
          <a:p>
            <a:pPr lvl="2"/>
            <a:r>
              <a:rPr lang="en-US" sz="1600" dirty="0"/>
              <a:t>+ queues, task hooks, </a:t>
            </a:r>
            <a:r>
              <a:rPr lang="pt-BR" sz="1600" dirty="0"/>
              <a:t>alocação</a:t>
            </a:r>
            <a:r>
              <a:rPr lang="en-US" sz="1600" dirty="0"/>
              <a:t> de </a:t>
            </a:r>
            <a:r>
              <a:rPr lang="en-US" sz="1600" dirty="0" err="1"/>
              <a:t>memória</a:t>
            </a:r>
            <a:endParaRPr lang="en-US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PROFILE_BASIC_OS—Basic VxWorks OS Profile</a:t>
            </a:r>
          </a:p>
          <a:p>
            <a:pPr lvl="2"/>
            <a:r>
              <a:rPr lang="pt-BR" sz="1600" dirty="0"/>
              <a:t>Sistema </a:t>
            </a:r>
            <a:r>
              <a:rPr lang="pt-BR" sz="1600" dirty="0" err="1"/>
              <a:t>VxWorks</a:t>
            </a:r>
            <a:r>
              <a:rPr lang="pt-BR" sz="1600" dirty="0"/>
              <a:t> completo</a:t>
            </a:r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fr-FR" sz="1800" dirty="0"/>
              <a:t>PROFILE_COMPATIBLE—VxWorks 5.5 Compatible Profile</a:t>
            </a:r>
            <a:endParaRPr lang="pt-BR" sz="1800" dirty="0"/>
          </a:p>
          <a:p>
            <a:pPr lvl="1"/>
            <a:r>
              <a:rPr lang="en-US" sz="1800" dirty="0"/>
              <a:t>PROFILE_DEVELOPMENT—VxWorks Kernel Development Profile </a:t>
            </a:r>
            <a:endParaRPr lang="pt-BR" sz="1800" dirty="0"/>
          </a:p>
          <a:p>
            <a:pPr lvl="1"/>
            <a:r>
              <a:rPr lang="en-US" sz="1800" dirty="0"/>
              <a:t>PROFILE_ENHANCED_NET—Enhanced Network Profile</a:t>
            </a:r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72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48" t="4750" r="13981" b="375"/>
          <a:stretch/>
        </p:blipFill>
        <p:spPr>
          <a:xfrm>
            <a:off x="2023110" y="742950"/>
            <a:ext cx="5715000" cy="58978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22241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1" y="1166940"/>
            <a:ext cx="5203764" cy="550639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590" y="1321538"/>
            <a:ext cx="5410200" cy="447442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411234" y="645506"/>
            <a:ext cx="290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PROFILE_MINIMAL_KERNEL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859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520190"/>
            <a:ext cx="5531306" cy="48348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65" y="1520190"/>
            <a:ext cx="5568710" cy="367760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549894" y="645506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PROFILE_BASIC_KERNEL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55137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806374" y="692690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062022"/>
            <a:ext cx="5064368" cy="57959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10" y="1222351"/>
            <a:ext cx="5667206" cy="32371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8194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547447"/>
            <a:ext cx="8596668" cy="506436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contexto de uma </a:t>
            </a:r>
            <a:r>
              <a:rPr lang="pt-BR" dirty="0" err="1"/>
              <a:t>Task</a:t>
            </a:r>
            <a:r>
              <a:rPr lang="pt-BR" dirty="0"/>
              <a:t> é salva no </a:t>
            </a:r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Block</a:t>
            </a:r>
            <a:r>
              <a:rPr lang="pt-BR" dirty="0"/>
              <a:t> (TCB) e contém:</a:t>
            </a:r>
          </a:p>
          <a:p>
            <a:pPr lvl="1"/>
            <a:r>
              <a:rPr lang="pt-BR" dirty="0"/>
              <a:t>a thread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execution</a:t>
            </a:r>
            <a:r>
              <a:rPr lang="pt-BR" dirty="0"/>
              <a:t>;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task’s</a:t>
            </a:r>
            <a:r>
              <a:rPr lang="pt-BR" dirty="0"/>
              <a:t> </a:t>
            </a:r>
            <a:r>
              <a:rPr lang="pt-BR" dirty="0" err="1"/>
              <a:t>program</a:t>
            </a:r>
            <a:r>
              <a:rPr lang="pt-BR" dirty="0"/>
              <a:t> </a:t>
            </a:r>
            <a:r>
              <a:rPr lang="pt-BR" dirty="0" err="1"/>
              <a:t>counter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tasks</a:t>
            </a:r>
            <a:r>
              <a:rPr lang="pt-BR" dirty="0"/>
              <a:t>’ virtual </a:t>
            </a:r>
            <a:r>
              <a:rPr lang="pt-BR" dirty="0" err="1"/>
              <a:t>memory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included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CPU </a:t>
            </a:r>
            <a:r>
              <a:rPr lang="pt-BR" dirty="0" err="1"/>
              <a:t>registers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(</a:t>
            </a:r>
            <a:r>
              <a:rPr lang="pt-BR" dirty="0" err="1"/>
              <a:t>optionally</a:t>
            </a:r>
            <a:r>
              <a:rPr lang="pt-BR" dirty="0"/>
              <a:t>) </a:t>
            </a:r>
            <a:r>
              <a:rPr lang="pt-BR" dirty="0" err="1"/>
              <a:t>coprocessor</a:t>
            </a:r>
            <a:r>
              <a:rPr lang="pt-BR" dirty="0"/>
              <a:t> </a:t>
            </a:r>
            <a:r>
              <a:rPr lang="pt-BR" dirty="0" err="1"/>
              <a:t>registers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stacks</a:t>
            </a:r>
            <a:r>
              <a:rPr lang="pt-BR" dirty="0"/>
              <a:t> for </a:t>
            </a:r>
            <a:r>
              <a:rPr lang="pt-BR" dirty="0" err="1"/>
              <a:t>dynamic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I/O </a:t>
            </a:r>
            <a:r>
              <a:rPr lang="pt-BR" dirty="0" err="1"/>
              <a:t>assignments</a:t>
            </a:r>
            <a:r>
              <a:rPr lang="pt-BR" dirty="0"/>
              <a:t> for standard input, output,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error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a </a:t>
            </a:r>
            <a:r>
              <a:rPr lang="pt-BR" dirty="0" err="1"/>
              <a:t>delay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a time-</a:t>
            </a:r>
            <a:r>
              <a:rPr lang="pt-BR" dirty="0" err="1"/>
              <a:t>slice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kernel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structures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handlers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 (for </a:t>
            </a:r>
            <a:r>
              <a:rPr lang="pt-BR" dirty="0" err="1"/>
              <a:t>environment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error</a:t>
            </a:r>
            <a:r>
              <a:rPr lang="pt-BR" dirty="0"/>
              <a:t> status (</a:t>
            </a:r>
            <a:r>
              <a:rPr lang="pt-BR" dirty="0" err="1"/>
              <a:t>errno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debugging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performance </a:t>
            </a:r>
            <a:r>
              <a:rPr lang="pt-BR" dirty="0" err="1"/>
              <a:t>monitoring</a:t>
            </a:r>
            <a:r>
              <a:rPr lang="pt-BR" dirty="0"/>
              <a:t> </a:t>
            </a:r>
            <a:r>
              <a:rPr lang="pt-BR" dirty="0" err="1"/>
              <a:t>values</a:t>
            </a:r>
            <a:endParaRPr lang="pt-BR" dirty="0"/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417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sz="2000" dirty="0"/>
              <a:t>Estados das </a:t>
            </a:r>
            <a:r>
              <a:rPr lang="pt-BR" sz="2000" dirty="0" err="1"/>
              <a:t>Tasks</a:t>
            </a:r>
            <a:r>
              <a:rPr lang="pt-BR" sz="2000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80" y="645506"/>
            <a:ext cx="6237551" cy="5875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5460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dirty="0"/>
              <a:t>Estados das </a:t>
            </a:r>
            <a:r>
              <a:rPr lang="pt-BR" dirty="0" err="1"/>
              <a:t>Tasks</a:t>
            </a:r>
            <a:r>
              <a:rPr lang="pt-BR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02" y="2020796"/>
            <a:ext cx="7581900" cy="299085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9785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11" y="2784629"/>
            <a:ext cx="4995446" cy="21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5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40" y="1166940"/>
            <a:ext cx="6419850" cy="547687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2404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2" y="2217774"/>
            <a:ext cx="101917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95422" y="1511674"/>
            <a:ext cx="8596668" cy="487152"/>
          </a:xfrm>
        </p:spPr>
        <p:txBody>
          <a:bodyPr>
            <a:normAutofit/>
          </a:bodyPr>
          <a:lstStyle/>
          <a:p>
            <a:r>
              <a:rPr lang="pt-BR" dirty="0"/>
              <a:t>Estados das </a:t>
            </a:r>
            <a:r>
              <a:rPr lang="pt-BR" dirty="0" err="1"/>
              <a:t>Tasks</a:t>
            </a:r>
            <a:r>
              <a:rPr lang="pt-BR" dirty="0"/>
              <a:t> mostrados no Shell: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83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8"/>
            <a:ext cx="9254457" cy="4684541"/>
          </a:xfrm>
        </p:spPr>
        <p:txBody>
          <a:bodyPr>
            <a:normAutofit/>
          </a:bodyPr>
          <a:lstStyle/>
          <a:p>
            <a:r>
              <a:rPr lang="pt-BR" sz="2000" dirty="0"/>
              <a:t>Escalonadores:</a:t>
            </a:r>
          </a:p>
          <a:p>
            <a:pPr lvl="1"/>
            <a:r>
              <a:rPr lang="pt-BR" sz="1800" dirty="0"/>
              <a:t>O </a:t>
            </a:r>
            <a:r>
              <a:rPr lang="pt-BR" sz="1800" dirty="0" err="1"/>
              <a:t>VxWork</a:t>
            </a:r>
            <a:r>
              <a:rPr lang="pt-BR" sz="1800" dirty="0"/>
              <a:t> oferece o escalonador padrão POSIX, e também um proprietário chamado Wind </a:t>
            </a:r>
            <a:r>
              <a:rPr lang="pt-BR" sz="1800" dirty="0" err="1"/>
              <a:t>scheduling</a:t>
            </a:r>
            <a:r>
              <a:rPr lang="pt-BR" sz="1800" dirty="0"/>
              <a:t>.</a:t>
            </a:r>
          </a:p>
          <a:p>
            <a:pPr lvl="2"/>
            <a:r>
              <a:rPr lang="pt-BR" sz="1600" dirty="0"/>
              <a:t>POSIX é </a:t>
            </a:r>
            <a:r>
              <a:rPr lang="pt-BR" sz="1600" dirty="0" err="1"/>
              <a:t>Portable</a:t>
            </a:r>
            <a:r>
              <a:rPr lang="pt-BR" sz="1600" dirty="0"/>
              <a:t> </a:t>
            </a:r>
            <a:r>
              <a:rPr lang="pt-BR" sz="1600" dirty="0" err="1"/>
              <a:t>Operating</a:t>
            </a:r>
            <a:r>
              <a:rPr lang="pt-BR" sz="1600" dirty="0"/>
              <a:t> System Interface – normas de compatibilidade entre sistemas operacionais.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escalonador Wind pode ser </a:t>
            </a:r>
            <a:r>
              <a:rPr lang="pt-BR" sz="1800" dirty="0" smtClean="0"/>
              <a:t>preemptivo, </a:t>
            </a:r>
            <a:r>
              <a:rPr lang="pt-BR" sz="1800" dirty="0"/>
              <a:t>Round-Robin ou Priority-based.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Kernel Wind tem 256 prioridades, sendo 255 a mais baixa (invertido em relação ao que usamos no </a:t>
            </a:r>
            <a:r>
              <a:rPr lang="pt-BR" sz="1800" dirty="0" err="1"/>
              <a:t>FreeRTOS</a:t>
            </a:r>
            <a:r>
              <a:rPr lang="pt-BR" sz="1800" dirty="0"/>
              <a:t>).</a:t>
            </a:r>
          </a:p>
          <a:p>
            <a:pPr lvl="2"/>
            <a:r>
              <a:rPr lang="pt-BR" sz="1600" dirty="0" err="1"/>
              <a:t>Tasks</a:t>
            </a:r>
            <a:r>
              <a:rPr lang="pt-BR" sz="1600" dirty="0"/>
              <a:t> de aplicação tem prioridade de 100 a 255.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62833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</a:t>
            </a:r>
            <a:r>
              <a:rPr lang="pt-BR" sz="2000" dirty="0" err="1"/>
              <a:t>Preemptive</a:t>
            </a:r>
            <a:r>
              <a:rPr lang="pt-BR" sz="2000" dirty="0"/>
              <a:t> </a:t>
            </a:r>
            <a:r>
              <a:rPr lang="pt-BR" sz="2000" dirty="0" err="1"/>
              <a:t>Priority</a:t>
            </a:r>
            <a:r>
              <a:rPr lang="pt-BR" sz="2000" dirty="0"/>
              <a:t>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390402"/>
            <a:ext cx="8531005" cy="416146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1901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“Round-Robin”: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7" y="2320062"/>
            <a:ext cx="8810625" cy="41529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4762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Rotinas de controle do escalonador: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02" y="2130161"/>
            <a:ext cx="7353300" cy="2428875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77332" y="4780671"/>
            <a:ext cx="9254457" cy="184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Se for dado um valor ao </a:t>
            </a:r>
            <a:r>
              <a:rPr lang="pt-BR" sz="2000" b="1" dirty="0"/>
              <a:t>kernelTimeSlice(), </a:t>
            </a:r>
            <a:r>
              <a:rPr lang="pt-BR" sz="2000" dirty="0"/>
              <a:t>automaticamente o </a:t>
            </a:r>
            <a:r>
              <a:rPr lang="pt-BR" sz="2000" dirty="0" smtClean="0"/>
              <a:t>escalonador </a:t>
            </a:r>
            <a:r>
              <a:rPr lang="pt-BR" sz="2000" dirty="0"/>
              <a:t>vira Round-Robin;</a:t>
            </a:r>
          </a:p>
          <a:p>
            <a:r>
              <a:rPr lang="pt-BR" sz="2000" dirty="0"/>
              <a:t>As funções </a:t>
            </a:r>
            <a:r>
              <a:rPr lang="pt-BR" sz="2000" b="1" dirty="0" err="1"/>
              <a:t>taskLock</a:t>
            </a:r>
            <a:r>
              <a:rPr lang="pt-BR" sz="2000" b="1" dirty="0"/>
              <a:t>() </a:t>
            </a:r>
            <a:r>
              <a:rPr lang="pt-BR" sz="2000" dirty="0"/>
              <a:t>e </a:t>
            </a:r>
            <a:r>
              <a:rPr lang="pt-BR" sz="2000" b="1" dirty="0" err="1"/>
              <a:t>taskUnlock</a:t>
            </a:r>
            <a:r>
              <a:rPr lang="pt-BR" sz="2000" b="1" dirty="0"/>
              <a:t>() </a:t>
            </a:r>
            <a:r>
              <a:rPr lang="pt-BR" sz="2000" dirty="0"/>
              <a:t>servem para habilitar ou não a preempção de uma </a:t>
            </a:r>
            <a:r>
              <a:rPr lang="pt-BR" sz="2000" dirty="0" err="1"/>
              <a:t>task</a:t>
            </a:r>
            <a:r>
              <a:rPr lang="pt-BR" sz="2000" dirty="0"/>
              <a:t>, devido a outra </a:t>
            </a:r>
            <a:r>
              <a:rPr lang="pt-BR" sz="2000" dirty="0" err="1"/>
              <a:t>task</a:t>
            </a:r>
            <a:r>
              <a:rPr lang="pt-BR" sz="2000" dirty="0"/>
              <a:t> de prioridade maior estar </a:t>
            </a:r>
            <a:r>
              <a:rPr lang="pt-BR" sz="2000" dirty="0" err="1"/>
              <a:t>Ready</a:t>
            </a:r>
            <a:r>
              <a:rPr lang="pt-BR" sz="2000" dirty="0"/>
              <a:t>, durante a sua execução.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dirty="0"/>
          </a:p>
          <a:p>
            <a:pPr marL="914400" lvl="2" indent="0">
              <a:buFont typeface="Wingdings 3" charset="2"/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09813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Título 1"/>
          <p:cNvSpPr txBox="1">
            <a:spLocks/>
          </p:cNvSpPr>
          <p:nvPr/>
        </p:nvSpPr>
        <p:spPr>
          <a:xfrm>
            <a:off x="1448972" y="3024517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/>
              <a:t>Programmer</a:t>
            </a:r>
            <a:r>
              <a:rPr lang="pt-BR" dirty="0"/>
              <a:t> </a:t>
            </a:r>
            <a:r>
              <a:rPr lang="pt-BR" dirty="0" err="1"/>
              <a:t>Guide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55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Cria Tarefa</a:t>
            </a:r>
          </a:p>
          <a:p>
            <a:pPr lvl="1"/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taskCreate</a:t>
            </a:r>
            <a:r>
              <a:rPr lang="pt-BR" b="1" dirty="0"/>
              <a:t> (char* </a:t>
            </a:r>
            <a:r>
              <a:rPr lang="pt-BR" b="1" dirty="0" err="1"/>
              <a:t>name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priority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options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stackSize</a:t>
            </a:r>
            <a:r>
              <a:rPr lang="pt-BR" b="1" dirty="0"/>
              <a:t>, FUNCPTR </a:t>
            </a:r>
            <a:r>
              <a:rPr lang="pt-BR" b="1" dirty="0" err="1"/>
              <a:t>entryPT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arg1, </a:t>
            </a:r>
            <a:r>
              <a:rPr lang="pt-BR" b="1" dirty="0" err="1"/>
              <a:t>int</a:t>
            </a:r>
            <a:r>
              <a:rPr lang="pt-BR" b="1" dirty="0"/>
              <a:t> arg2 , </a:t>
            </a:r>
            <a:r>
              <a:rPr lang="pt-BR" b="1" dirty="0" err="1"/>
              <a:t>int</a:t>
            </a:r>
            <a:r>
              <a:rPr lang="pt-BR" b="1" dirty="0"/>
              <a:t> arg3, </a:t>
            </a:r>
            <a:r>
              <a:rPr lang="pt-BR" b="1" dirty="0" err="1"/>
              <a:t>int</a:t>
            </a:r>
            <a:r>
              <a:rPr lang="pt-BR" b="1" dirty="0"/>
              <a:t> arg4, </a:t>
            </a:r>
            <a:r>
              <a:rPr lang="pt-BR" b="1" dirty="0" err="1"/>
              <a:t>int</a:t>
            </a:r>
            <a:r>
              <a:rPr lang="pt-BR" b="1" dirty="0"/>
              <a:t> arg5, </a:t>
            </a:r>
            <a:r>
              <a:rPr lang="pt-BR" b="1" dirty="0" err="1"/>
              <a:t>int</a:t>
            </a:r>
            <a:r>
              <a:rPr lang="pt-BR" b="1" dirty="0"/>
              <a:t> arg6, </a:t>
            </a:r>
            <a:r>
              <a:rPr lang="pt-BR" b="1" dirty="0" err="1"/>
              <a:t>int</a:t>
            </a:r>
            <a:r>
              <a:rPr lang="pt-BR" b="1" dirty="0"/>
              <a:t> arg7, </a:t>
            </a:r>
            <a:r>
              <a:rPr lang="pt-BR" b="1" dirty="0" err="1"/>
              <a:t>int</a:t>
            </a:r>
            <a:r>
              <a:rPr lang="pt-BR" b="1" dirty="0"/>
              <a:t> arg8, </a:t>
            </a:r>
            <a:r>
              <a:rPr lang="pt-BR" b="1" dirty="0" err="1"/>
              <a:t>int</a:t>
            </a:r>
            <a:r>
              <a:rPr lang="pt-BR" b="1" dirty="0"/>
              <a:t> arg9);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name</a:t>
            </a:r>
            <a:r>
              <a:rPr lang="pt-BR" dirty="0"/>
              <a:t>: nome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priority</a:t>
            </a:r>
            <a:r>
              <a:rPr lang="pt-BR" dirty="0"/>
              <a:t>: prioridade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options</a:t>
            </a:r>
            <a:r>
              <a:rPr lang="pt-BR" dirty="0"/>
              <a:t>: modos de operação.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VX_FP_TASK: </a:t>
            </a:r>
            <a:r>
              <a:rPr lang="pt-BR" sz="1600" dirty="0"/>
              <a:t>operações com ponte flutuante.</a:t>
            </a:r>
            <a:r>
              <a:rPr lang="pt-BR" sz="1600" b="1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VX_PRIVATE_ENV: </a:t>
            </a:r>
            <a:r>
              <a:rPr lang="pt-BR" sz="1600" dirty="0"/>
              <a:t>cria sem estouro de pilha.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VX_NO_STACK_FILL: </a:t>
            </a:r>
            <a:r>
              <a:rPr lang="pt-BR" sz="1600" dirty="0"/>
              <a:t>garante que não preenche a pilha com 0xEE.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VX_UNBREAKABLE: </a:t>
            </a:r>
            <a:r>
              <a:rPr lang="pt-BR" sz="1600" dirty="0"/>
              <a:t>não permite depuração no ponto de interrupção.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stackSize</a:t>
            </a:r>
            <a:r>
              <a:rPr lang="pt-BR" dirty="0"/>
              <a:t>: tamanho da </a:t>
            </a:r>
            <a:r>
              <a:rPr lang="pt-BR" dirty="0" err="1"/>
              <a:t>stack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entryPT</a:t>
            </a:r>
            <a:r>
              <a:rPr lang="pt-BR" dirty="0"/>
              <a:t>: ponteiro da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arg1 ... arg9: argumentos para 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int</a:t>
            </a:r>
            <a:r>
              <a:rPr lang="pt-BR" dirty="0"/>
              <a:t>: retorna o </a:t>
            </a:r>
            <a:r>
              <a:rPr lang="pt-BR" dirty="0" err="1"/>
              <a:t>handle</a:t>
            </a:r>
            <a:r>
              <a:rPr lang="pt-BR" dirty="0"/>
              <a:t> da tarefa caso ocorra com sucesso ou ERRO caso não.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4332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(“</a:t>
            </a:r>
            <a:r>
              <a:rPr lang="en-US" dirty="0" err="1"/>
              <a:t>Engenharia</a:t>
            </a:r>
            <a:r>
              <a:rPr lang="en-US" dirty="0"/>
              <a:t>”);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3081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Ativa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taskActivate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taskActivate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6414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VxWorks</a:t>
            </a:r>
            <a:r>
              <a:rPr lang="pt-BR" dirty="0"/>
              <a:t> é um RTOS desenvolvido pela Wind River</a:t>
            </a:r>
          </a:p>
          <a:p>
            <a:r>
              <a:rPr lang="pt-BR" dirty="0"/>
              <a:t>Utilizado em sistemas embarcados em variados setores como:</a:t>
            </a:r>
          </a:p>
          <a:p>
            <a:pPr lvl="1"/>
            <a:r>
              <a:rPr lang="pt-BR" dirty="0"/>
              <a:t>Industrial</a:t>
            </a:r>
          </a:p>
          <a:p>
            <a:pPr lvl="1"/>
            <a:r>
              <a:rPr lang="pt-BR" dirty="0" smtClean="0"/>
              <a:t>Médico</a:t>
            </a:r>
            <a:endParaRPr lang="pt-BR" dirty="0"/>
          </a:p>
          <a:p>
            <a:pPr lvl="1"/>
            <a:r>
              <a:rPr lang="pt-BR" dirty="0"/>
              <a:t>Aeroespacial</a:t>
            </a:r>
          </a:p>
          <a:p>
            <a:pPr lvl="1"/>
            <a:r>
              <a:rPr lang="pt-BR" dirty="0"/>
              <a:t>Comunicações</a:t>
            </a:r>
          </a:p>
          <a:p>
            <a:pPr lvl="1"/>
            <a:r>
              <a:rPr lang="pt-BR" dirty="0"/>
              <a:t>Automotivo</a:t>
            </a:r>
          </a:p>
          <a:p>
            <a:pPr lvl="1"/>
            <a:r>
              <a:rPr lang="pt-BR" dirty="0"/>
              <a:t>Transportes</a:t>
            </a:r>
          </a:p>
          <a:p>
            <a:pPr lvl="1"/>
            <a:r>
              <a:rPr lang="pt-BR" dirty="0"/>
              <a:t>Defesa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97" y="1465906"/>
            <a:ext cx="1596480" cy="118738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433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Atraso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taskDelay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ticks);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ticks</a:t>
            </a:r>
            <a:r>
              <a:rPr lang="pt-BR" sz="1600" dirty="0"/>
              <a:t>: número de </a:t>
            </a:r>
            <a:r>
              <a:rPr lang="pt-BR" sz="1600" dirty="0" err="1"/>
              <a:t>ticks</a:t>
            </a:r>
            <a:r>
              <a:rPr lang="pt-BR" sz="1600" dirty="0"/>
              <a:t> (frequência padrão de 60 </a:t>
            </a:r>
            <a:r>
              <a:rPr lang="pt-BR" sz="1600" dirty="0" err="1"/>
              <a:t>hz</a:t>
            </a:r>
            <a:r>
              <a:rPr lang="pt-BR" sz="1600" dirty="0"/>
              <a:t>).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02516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458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Alterar Prioridade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taskPrioritySet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, 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newPriority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newPriority</a:t>
            </a:r>
            <a:r>
              <a:rPr lang="pt-BR" sz="1600" dirty="0"/>
              <a:t>: prioridade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taskPrioritySet</a:t>
            </a:r>
            <a:r>
              <a:rPr lang="en-US" dirty="0"/>
              <a:t>(id, 200);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67935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taskDelete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taskDelete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02558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Criando Fila</a:t>
            </a:r>
            <a:endParaRPr lang="en-US" b="1" dirty="0"/>
          </a:p>
          <a:p>
            <a:pPr lvl="1"/>
            <a:r>
              <a:rPr lang="en-US" b="1" dirty="0"/>
              <a:t>MSG_Q_ID </a:t>
            </a:r>
            <a:r>
              <a:rPr lang="en-US" b="1" dirty="0" err="1"/>
              <a:t>msgQCreate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maxMsgLength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options);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maxMsgs</a:t>
            </a:r>
            <a:r>
              <a:rPr lang="pt-BR" sz="1600" dirty="0"/>
              <a:t>: quantidade de mensagens na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maxMsgLength</a:t>
            </a:r>
            <a:r>
              <a:rPr lang="pt-BR" sz="1600" dirty="0"/>
              <a:t>: tamanho das mensagens.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options</a:t>
            </a:r>
            <a:r>
              <a:rPr lang="pt-BR" sz="1600" dirty="0"/>
              <a:t>: modo de execução da fila.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MSG_Q_FIFO: </a:t>
            </a:r>
            <a:r>
              <a:rPr lang="pt-BR" sz="1600" dirty="0"/>
              <a:t> fila em ordem FIFO.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MSG_Q_PRIORITY: </a:t>
            </a:r>
            <a:r>
              <a:rPr lang="pt-BR" sz="1600" dirty="0"/>
              <a:t>fila em ordem de prioridade.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MSG_Q_EVENTSEND_ERR_NOTIFY: </a:t>
            </a:r>
            <a:r>
              <a:rPr lang="pt-BR" sz="1600" dirty="0"/>
              <a:t> o valor de ERRO é empilhado caso a </a:t>
            </a:r>
          </a:p>
          <a:p>
            <a:pPr marL="1371600" lvl="3" indent="0">
              <a:buNone/>
            </a:pPr>
            <a:r>
              <a:rPr lang="pt-BR" sz="1600" dirty="0"/>
              <a:t>    tarefa é registrada para eventos.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MSG_Q_ID: retorna o </a:t>
            </a:r>
            <a:r>
              <a:rPr lang="pt-BR" sz="1600" dirty="0" err="1"/>
              <a:t>handle</a:t>
            </a:r>
            <a:r>
              <a:rPr lang="pt-BR" sz="1600" dirty="0"/>
              <a:t> da fila ou NULL se deu erro.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700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MSG_Q_ID id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if</a:t>
            </a:r>
            <a:r>
              <a:rPr lang="pt-BR" dirty="0"/>
              <a:t> (id)</a:t>
            </a:r>
          </a:p>
          <a:p>
            <a:pPr marL="0" indent="0">
              <a:buNone/>
            </a:pPr>
            <a:r>
              <a:rPr lang="pt-BR" dirty="0"/>
              <a:t>		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printf</a:t>
            </a:r>
            <a:r>
              <a:rPr lang="pt-BR" dirty="0"/>
              <a:t>(“Criou com sucesso!”);</a:t>
            </a:r>
          </a:p>
          <a:p>
            <a:pPr marL="0" indent="0">
              <a:buNone/>
            </a:pPr>
            <a:r>
              <a:rPr lang="pt-BR" dirty="0"/>
              <a:t>		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2435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Enviando Mensagem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msgQSend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timeout,         </a:t>
            </a:r>
            <a:r>
              <a:rPr lang="en-US" b="1" dirty="0" err="1"/>
              <a:t>int</a:t>
            </a:r>
            <a:r>
              <a:rPr lang="en-US" b="1" dirty="0"/>
              <a:t> priority);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a ser enviada.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priority</a:t>
            </a:r>
            <a:r>
              <a:rPr lang="pt-BR" sz="1600" dirty="0"/>
              <a:t>: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MSG_PRI_NORMAL: </a:t>
            </a:r>
            <a:r>
              <a:rPr lang="pt-BR" sz="1600" dirty="0"/>
              <a:t> adiciona a mensagem no começo da lista.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MSG_PRI_URGENT: </a:t>
            </a:r>
            <a:r>
              <a:rPr lang="pt-BR" sz="1600" dirty="0"/>
              <a:t>adiciona a mensagem no final da lista.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08453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msgQSend</a:t>
            </a:r>
            <a:r>
              <a:rPr lang="en-US" dirty="0"/>
              <a:t> (fila, 10, </a:t>
            </a:r>
            <a:r>
              <a:rPr lang="en-US" dirty="0" err="1"/>
              <a:t>sizeof</a:t>
            </a:r>
            <a:r>
              <a:rPr lang="en-US" dirty="0"/>
              <a:t>(10), WAIT_FOREVER, MSG_PRI_NORMAL);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59576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Fila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msgQDelete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msgQDelete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8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927276"/>
            <a:ext cx="8596668" cy="4353951"/>
          </a:xfrm>
        </p:spPr>
        <p:txBody>
          <a:bodyPr>
            <a:normAutofit/>
          </a:bodyPr>
          <a:lstStyle/>
          <a:p>
            <a:r>
              <a:rPr lang="pt-BR" dirty="0"/>
              <a:t>Recebendo Mensagem</a:t>
            </a:r>
            <a:endParaRPr lang="en-US" b="1" dirty="0"/>
          </a:p>
          <a:p>
            <a:pPr lvl="1"/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msgQReceive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maxNBytes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recebida.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int</a:t>
            </a:r>
            <a:r>
              <a:rPr lang="pt-BR" sz="1600" dirty="0"/>
              <a:t>: retorna o número de bytes copiado no buffer,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497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Alguns dos principais clientes:</a:t>
            </a:r>
          </a:p>
          <a:p>
            <a:pPr lvl="1"/>
            <a:r>
              <a:rPr lang="pt-BR" dirty="0"/>
              <a:t>ABB</a:t>
            </a:r>
          </a:p>
          <a:p>
            <a:pPr lvl="1"/>
            <a:r>
              <a:rPr lang="pt-BR" dirty="0"/>
              <a:t>Airbus </a:t>
            </a:r>
          </a:p>
          <a:p>
            <a:pPr lvl="1"/>
            <a:r>
              <a:rPr lang="pt-BR" dirty="0" err="1"/>
              <a:t>AlcatelLucent</a:t>
            </a:r>
            <a:endParaRPr lang="pt-BR" dirty="0"/>
          </a:p>
          <a:p>
            <a:pPr lvl="1"/>
            <a:r>
              <a:rPr lang="pt-BR" dirty="0"/>
              <a:t>BD </a:t>
            </a:r>
            <a:r>
              <a:rPr lang="pt-BR" dirty="0" err="1"/>
              <a:t>Biosciences</a:t>
            </a:r>
            <a:endParaRPr lang="pt-BR" dirty="0"/>
          </a:p>
          <a:p>
            <a:pPr lvl="1"/>
            <a:r>
              <a:rPr lang="pt-BR" dirty="0"/>
              <a:t>Boeing</a:t>
            </a:r>
          </a:p>
          <a:p>
            <a:pPr lvl="1"/>
            <a:r>
              <a:rPr lang="pt-BR" dirty="0"/>
              <a:t>Delphi</a:t>
            </a:r>
          </a:p>
          <a:p>
            <a:pPr lvl="1"/>
            <a:r>
              <a:rPr lang="pt-BR" dirty="0" err="1"/>
              <a:t>Eurocopter</a:t>
            </a:r>
            <a:endParaRPr lang="pt-BR" dirty="0"/>
          </a:p>
          <a:p>
            <a:pPr lvl="1"/>
            <a:r>
              <a:rPr lang="pt-BR" dirty="0" err="1"/>
              <a:t>Huawei</a:t>
            </a:r>
            <a:endParaRPr lang="pt-BR" dirty="0"/>
          </a:p>
          <a:p>
            <a:pPr lvl="1"/>
            <a:r>
              <a:rPr lang="pt-BR" dirty="0"/>
              <a:t>Mitsubishi</a:t>
            </a:r>
          </a:p>
          <a:p>
            <a:pPr lvl="1"/>
            <a:r>
              <a:rPr lang="pt-BR" dirty="0"/>
              <a:t>NASA</a:t>
            </a:r>
          </a:p>
          <a:p>
            <a:pPr lvl="1"/>
            <a:r>
              <a:rPr lang="pt-BR" dirty="0"/>
              <a:t>Siemens</a:t>
            </a:r>
          </a:p>
          <a:p>
            <a:pPr lvl="1"/>
            <a:r>
              <a:rPr lang="pt-BR" dirty="0"/>
              <a:t>Bombardier</a:t>
            </a:r>
          </a:p>
          <a:p>
            <a:pPr lvl="1"/>
            <a:r>
              <a:rPr lang="pt-BR" dirty="0"/>
              <a:t>BMW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60" y="2079833"/>
            <a:ext cx="4635990" cy="1149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94" y="644119"/>
            <a:ext cx="2809123" cy="11166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26" y="3440287"/>
            <a:ext cx="2058883" cy="26456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55" y="3657069"/>
            <a:ext cx="2602469" cy="221209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677334" y="1576079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2462884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msgQReceive</a:t>
            </a:r>
            <a:r>
              <a:rPr lang="en-US" dirty="0"/>
              <a:t> (fila,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, WAIT_FOREVER);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6615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Tamanho da Fila</a:t>
            </a:r>
            <a:endParaRPr lang="en-US" b="1" dirty="0"/>
          </a:p>
          <a:p>
            <a:pPr lvl="1"/>
            <a:r>
              <a:rPr lang="en-US" sz="1700" b="1" dirty="0" err="1"/>
              <a:t>int</a:t>
            </a:r>
            <a:r>
              <a:rPr lang="en-US" sz="1700" b="1" dirty="0"/>
              <a:t> </a:t>
            </a:r>
            <a:r>
              <a:rPr lang="en-US" sz="1700" b="1" dirty="0" err="1"/>
              <a:t>msgQNumMsgs</a:t>
            </a:r>
            <a:r>
              <a:rPr lang="en-US" sz="1700" b="1" dirty="0"/>
              <a:t> (MSG_Q_ID </a:t>
            </a:r>
            <a:r>
              <a:rPr lang="en-US" sz="1700" b="1" dirty="0" err="1"/>
              <a:t>msgQId</a:t>
            </a:r>
            <a:r>
              <a:rPr lang="en-US" sz="1700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msgQId</a:t>
            </a:r>
            <a:r>
              <a:rPr lang="pt-BR" sz="1700" dirty="0"/>
              <a:t>: </a:t>
            </a:r>
            <a:r>
              <a:rPr lang="pt-BR" sz="1700" dirty="0" err="1"/>
              <a:t>handle</a:t>
            </a:r>
            <a:r>
              <a:rPr lang="pt-BR" sz="17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int</a:t>
            </a:r>
            <a:r>
              <a:rPr lang="pt-BR" sz="1700" dirty="0"/>
              <a:t>: retorna o número de mensagens na fila,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tamanhoFila</a:t>
            </a:r>
            <a:r>
              <a:rPr lang="pt-BR" dirty="0"/>
              <a:t> = </a:t>
            </a:r>
            <a:r>
              <a:rPr lang="pt-BR" dirty="0" err="1"/>
              <a:t>msgQNumMsgs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pt-BR" dirty="0"/>
              <a:t>	 	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tamanhoFila</a:t>
            </a:r>
            <a:r>
              <a:rPr lang="pt-BR" dirty="0"/>
              <a:t> &gt; 0)</a:t>
            </a:r>
          </a:p>
          <a:p>
            <a:pPr marL="0" indent="0">
              <a:buNone/>
            </a:pPr>
            <a:r>
              <a:rPr lang="pt-BR" dirty="0"/>
              <a:t>	 	{</a:t>
            </a:r>
          </a:p>
          <a:p>
            <a:pPr marL="0" indent="0">
              <a:buNone/>
            </a:pPr>
            <a:r>
              <a:rPr lang="pt-BR" dirty="0"/>
              <a:t>		 </a:t>
            </a:r>
            <a:r>
              <a:rPr lang="pt-BR" dirty="0" err="1"/>
              <a:t>printf</a:t>
            </a:r>
            <a:r>
              <a:rPr lang="pt-BR" dirty="0"/>
              <a:t>(“Existem mensagens na fila”); </a:t>
            </a:r>
          </a:p>
          <a:p>
            <a:pPr marL="0" indent="0">
              <a:buNone/>
            </a:pPr>
            <a:r>
              <a:rPr lang="pt-BR" dirty="0"/>
              <a:t>	 	}</a:t>
            </a:r>
          </a:p>
          <a:p>
            <a:pPr marL="0" indent="0">
              <a:buNone/>
            </a:pPr>
            <a:r>
              <a:rPr lang="en-US" dirty="0"/>
              <a:t>	 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62506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O </a:t>
            </a:r>
            <a:r>
              <a:rPr lang="pt-BR" b="1" dirty="0" err="1"/>
              <a:t>VxWorks</a:t>
            </a:r>
            <a:r>
              <a:rPr lang="pt-BR" b="1" dirty="0"/>
              <a:t> tem os semáforos feitos por eles, e também os do padrão POSIX.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b="1" dirty="0"/>
              <a:t>Os semáforos </a:t>
            </a:r>
            <a:r>
              <a:rPr lang="pt-BR" b="1" dirty="0" err="1"/>
              <a:t>VxWorks</a:t>
            </a:r>
            <a:r>
              <a:rPr lang="pt-BR" b="1" dirty="0"/>
              <a:t> são dos tipos abaixo:</a:t>
            </a:r>
          </a:p>
          <a:p>
            <a:pPr lvl="1"/>
            <a:r>
              <a:rPr lang="pt-BR" dirty="0"/>
              <a:t>Binário</a:t>
            </a:r>
          </a:p>
          <a:p>
            <a:pPr lvl="2"/>
            <a:r>
              <a:rPr lang="pt-BR" dirty="0"/>
              <a:t>É o semáforo mais básico. Pode ser usado para guardar um recurso e também sincronizar a execução das tarefas.</a:t>
            </a:r>
          </a:p>
          <a:p>
            <a:pPr lvl="1"/>
            <a:r>
              <a:rPr lang="en-US" dirty="0"/>
              <a:t>Mutex</a:t>
            </a:r>
          </a:p>
          <a:p>
            <a:pPr lvl="2"/>
            <a:r>
              <a:rPr lang="pt-BR" dirty="0"/>
              <a:t>É otimizado para problemas relacionados a exclusão mutual. É usado para guardar um recurso.</a:t>
            </a:r>
          </a:p>
          <a:p>
            <a:pPr lvl="1"/>
            <a:r>
              <a:rPr lang="en-US" dirty="0"/>
              <a:t>Contador</a:t>
            </a:r>
          </a:p>
          <a:p>
            <a:pPr lvl="2"/>
            <a:r>
              <a:rPr lang="pt-BR" dirty="0"/>
              <a:t>É como o binário, mas conta o </a:t>
            </a:r>
            <a:r>
              <a:rPr lang="pt-BR" dirty="0" smtClean="0"/>
              <a:t>número </a:t>
            </a:r>
            <a:r>
              <a:rPr lang="pt-BR" dirty="0"/>
              <a:t>de vezes que um semáforo é “dado”. Usado para guardar múltiplas </a:t>
            </a:r>
            <a:r>
              <a:rPr lang="pt-BR" dirty="0" smtClean="0"/>
              <a:t>instâncias </a:t>
            </a:r>
            <a:r>
              <a:rPr lang="pt-BR" dirty="0"/>
              <a:t>de um recurso.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90935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endParaRPr lang="en-US" b="1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17350"/>
            <a:ext cx="83343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6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pPr marL="0" indent="0">
              <a:buNone/>
            </a:pPr>
            <a:endParaRPr lang="pt-BR" b="1" dirty="0"/>
          </a:p>
          <a:p>
            <a:pPr lvl="1"/>
            <a:r>
              <a:rPr lang="pt-BR" dirty="0"/>
              <a:t>As rotinas </a:t>
            </a:r>
            <a:r>
              <a:rPr lang="pt-BR" b="1" dirty="0" err="1"/>
              <a:t>semBCreate</a:t>
            </a:r>
            <a:r>
              <a:rPr lang="pt-BR" b="1" dirty="0"/>
              <a:t>( ), </a:t>
            </a:r>
            <a:r>
              <a:rPr lang="pt-BR" b="1" dirty="0" err="1"/>
              <a:t>semMCreate</a:t>
            </a:r>
            <a:r>
              <a:rPr lang="pt-BR" b="1" dirty="0"/>
              <a:t>( ), e </a:t>
            </a:r>
            <a:r>
              <a:rPr lang="pt-BR" b="1" dirty="0" err="1"/>
              <a:t>semCCreate</a:t>
            </a:r>
            <a:r>
              <a:rPr lang="pt-BR" b="1" dirty="0"/>
              <a:t>( ) </a:t>
            </a:r>
            <a:r>
              <a:rPr lang="pt-BR" dirty="0"/>
              <a:t>retornam um ID, que serve de </a:t>
            </a:r>
            <a:r>
              <a:rPr lang="pt-BR" dirty="0" err="1"/>
              <a:t>Handle</a:t>
            </a:r>
            <a:r>
              <a:rPr lang="pt-BR" dirty="0"/>
              <a:t> para usar as demais rotinas de controle de semáforos.</a:t>
            </a:r>
          </a:p>
          <a:p>
            <a:pPr marL="914400" lvl="2" indent="0">
              <a:buNone/>
            </a:pPr>
            <a:endParaRPr lang="pt-BR" sz="1600" u="sng" dirty="0"/>
          </a:p>
          <a:p>
            <a:pPr lvl="1"/>
            <a:r>
              <a:rPr lang="pt-BR" dirty="0"/>
              <a:t>As Tasks que estão aguardando um semáforo pode “</a:t>
            </a:r>
            <a:r>
              <a:rPr lang="pt-BR" dirty="0" smtClean="0"/>
              <a:t>pegá-lo</a:t>
            </a:r>
            <a:r>
              <a:rPr lang="pt-BR" dirty="0"/>
              <a:t>” por ordem de prioridade ou FIFO (first-in-firt-out). Esta informação é dada na criação do semáforo, informando os seguintes </a:t>
            </a:r>
            <a:r>
              <a:rPr lang="pt-BR" dirty="0" smtClean="0"/>
              <a:t>parâmetros </a:t>
            </a:r>
            <a:r>
              <a:rPr lang="pt-BR" dirty="0"/>
              <a:t>respectivamente </a:t>
            </a:r>
            <a:r>
              <a:rPr lang="pt-BR" b="1" dirty="0"/>
              <a:t>SEM_Q_PRIORITY </a:t>
            </a:r>
            <a:r>
              <a:rPr lang="pt-BR" dirty="0"/>
              <a:t>ou </a:t>
            </a:r>
            <a:r>
              <a:rPr lang="pt-BR" b="1" dirty="0"/>
              <a:t>SEM_Q_FIF</a:t>
            </a:r>
            <a:r>
              <a:rPr lang="pt-BR" dirty="0"/>
              <a:t>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Timeout é um parâmetro de </a:t>
            </a:r>
            <a:r>
              <a:rPr lang="pt-BR" b="1" dirty="0" err="1"/>
              <a:t>semTake</a:t>
            </a:r>
            <a:r>
              <a:rPr lang="pt-BR" b="1" dirty="0"/>
              <a:t>() </a:t>
            </a:r>
            <a:r>
              <a:rPr lang="pt-BR" dirty="0"/>
              <a:t>e pode ser:</a:t>
            </a:r>
          </a:p>
          <a:p>
            <a:pPr lvl="2"/>
            <a:r>
              <a:rPr lang="pt-BR" sz="1600" b="1" dirty="0"/>
              <a:t>NO_WAIT </a:t>
            </a:r>
            <a:r>
              <a:rPr lang="pt-BR" sz="1600" dirty="0"/>
              <a:t>(0)</a:t>
            </a:r>
          </a:p>
          <a:p>
            <a:pPr lvl="2"/>
            <a:r>
              <a:rPr lang="pt-BR" sz="1600" b="1" dirty="0"/>
              <a:t>WAIT_FOREVER </a:t>
            </a:r>
            <a:r>
              <a:rPr lang="pt-BR" sz="1600" dirty="0"/>
              <a:t>(-1)</a:t>
            </a:r>
          </a:p>
          <a:p>
            <a:pPr lvl="2"/>
            <a:r>
              <a:rPr lang="pt-BR" sz="1600" dirty="0"/>
              <a:t>Ou ter um valor maior que 0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893853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181671" y="1494175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pPr lvl="1"/>
            <a:r>
              <a:rPr lang="pt-BR" dirty="0"/>
              <a:t>Filas: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172" y="1858616"/>
            <a:ext cx="8753475" cy="465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099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Pegando um semáforo Binário: </a:t>
            </a:r>
            <a:r>
              <a:rPr lang="pt-BR" b="1" dirty="0" err="1"/>
              <a:t>semTake</a:t>
            </a:r>
            <a:r>
              <a:rPr lang="pt-BR" b="1" dirty="0"/>
              <a:t>()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05" y="2536507"/>
            <a:ext cx="80105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Dando um semáforo Binário: </a:t>
            </a:r>
            <a:r>
              <a:rPr lang="pt-BR" b="1" dirty="0" err="1"/>
              <a:t>semGive</a:t>
            </a:r>
            <a:r>
              <a:rPr lang="pt-BR" b="1" dirty="0"/>
              <a:t>()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7" y="2498338"/>
            <a:ext cx="81438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71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835834"/>
            <a:ext cx="8596668" cy="4277583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Exclusão Mútua:</a:t>
            </a:r>
          </a:p>
          <a:p>
            <a:pPr marL="0" indent="0">
              <a:buNone/>
            </a:pPr>
            <a:endParaRPr lang="pt-BR" sz="2000" b="1" dirty="0"/>
          </a:p>
          <a:p>
            <a:pPr lvl="1"/>
            <a:r>
              <a:rPr lang="pt-BR" sz="2000" dirty="0"/>
              <a:t>Somente a Task que pega o semáforo pode </a:t>
            </a:r>
            <a:r>
              <a:rPr lang="pt-BR" sz="2000" dirty="0" smtClean="0"/>
              <a:t>devolvê-lo</a:t>
            </a:r>
            <a:r>
              <a:rPr lang="pt-BR" sz="2000" dirty="0"/>
              <a:t>.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Outra Task não pode dar um semGive() e </a:t>
            </a:r>
            <a:r>
              <a:rPr lang="pt-BR" sz="2000" dirty="0" smtClean="0"/>
              <a:t>deixá-lo </a:t>
            </a:r>
            <a:r>
              <a:rPr lang="pt-BR" sz="2000" dirty="0"/>
              <a:t>disponível. 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Por conta disto esse semáforo nasce disponível (</a:t>
            </a:r>
            <a:r>
              <a:rPr lang="pt-BR" sz="2000" dirty="0" err="1"/>
              <a:t>full</a:t>
            </a:r>
            <a:r>
              <a:rPr lang="pt-BR" sz="2000" dirty="0"/>
              <a:t>).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3133698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Exclusão Mútua:</a:t>
            </a:r>
          </a:p>
          <a:p>
            <a:r>
              <a:rPr lang="pt-BR" sz="2000" b="1" dirty="0"/>
              <a:t>Exemplo 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67" y="2626447"/>
            <a:ext cx="677227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67" y="5042391"/>
            <a:ext cx="7229475" cy="105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18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4408" y="5841590"/>
            <a:ext cx="3674532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BWW </a:t>
            </a:r>
            <a:r>
              <a:rPr lang="pt-BR" b="1" dirty="0" err="1">
                <a:solidFill>
                  <a:schemeClr val="bg2"/>
                </a:solidFill>
              </a:rPr>
              <a:t>iDrive</a:t>
            </a:r>
            <a:endParaRPr lang="pt-B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54692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704201"/>
            <a:ext cx="8596668" cy="4709661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Sincronização:</a:t>
            </a:r>
          </a:p>
          <a:p>
            <a:pPr marL="0" indent="0">
              <a:buNone/>
            </a:pPr>
            <a:endParaRPr lang="pt-BR" sz="2000" b="1" dirty="0"/>
          </a:p>
          <a:p>
            <a:pPr lvl="1"/>
            <a:r>
              <a:rPr lang="pt-BR" sz="1800" dirty="0"/>
              <a:t>O semáforo representa uma condição que uma </a:t>
            </a:r>
            <a:r>
              <a:rPr lang="pt-BR" sz="1800" dirty="0" err="1"/>
              <a:t>Task</a:t>
            </a:r>
            <a:r>
              <a:rPr lang="pt-BR" sz="1800" dirty="0"/>
              <a:t> está esperando.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semáforo começa indisponível (</a:t>
            </a:r>
            <a:r>
              <a:rPr lang="pt-BR" sz="1800" dirty="0" err="1"/>
              <a:t>empty</a:t>
            </a:r>
            <a:r>
              <a:rPr lang="pt-BR" sz="1800" dirty="0"/>
              <a:t>) e fica disponível quando ocorre algum evento (ISR, um </a:t>
            </a:r>
            <a:r>
              <a:rPr lang="pt-BR" sz="1800" dirty="0" err="1"/>
              <a:t>task</a:t>
            </a:r>
            <a:r>
              <a:rPr lang="pt-BR" sz="1800" dirty="0"/>
              <a:t>, </a:t>
            </a:r>
            <a:r>
              <a:rPr lang="pt-BR" sz="1800" dirty="0" err="1"/>
              <a:t>etc</a:t>
            </a:r>
            <a:r>
              <a:rPr lang="pt-BR" sz="1800" dirty="0"/>
              <a:t>).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Neste evento é dado o comando </a:t>
            </a:r>
            <a:r>
              <a:rPr lang="pt-BR" sz="1800" dirty="0" err="1"/>
              <a:t>semGive</a:t>
            </a:r>
            <a:r>
              <a:rPr lang="pt-BR" sz="1800" dirty="0"/>
              <a:t>(), disponibilizando o semáforo.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Com o semáforo disponível, a </a:t>
            </a:r>
            <a:r>
              <a:rPr lang="pt-BR" sz="1800" dirty="0" err="1"/>
              <a:t>Task</a:t>
            </a:r>
            <a:r>
              <a:rPr lang="pt-BR" sz="1800" dirty="0"/>
              <a:t> que estava esperando pode então executar.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460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Sincronização: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18" y="2141204"/>
            <a:ext cx="77343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097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619794"/>
            <a:ext cx="8596668" cy="4846320"/>
          </a:xfrm>
        </p:spPr>
        <p:txBody>
          <a:bodyPr>
            <a:normAutofit fontScale="92500" lnSpcReduction="10000"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r>
              <a:rPr lang="pt-BR" sz="2000" b="1" dirty="0"/>
              <a:t>:</a:t>
            </a:r>
          </a:p>
          <a:p>
            <a:pPr lvl="1"/>
            <a:r>
              <a:rPr lang="pt-BR" sz="2000" b="1" dirty="0"/>
              <a:t>É igual </a:t>
            </a:r>
            <a:r>
              <a:rPr lang="pt-BR" sz="2000" b="1" dirty="0" smtClean="0"/>
              <a:t>ao </a:t>
            </a:r>
            <a:r>
              <a:rPr lang="pt-BR" sz="2000" b="1" dirty="0"/>
              <a:t>Binário porém dedicado a fazer exclusão mútua.</a:t>
            </a:r>
          </a:p>
          <a:p>
            <a:pPr lvl="1"/>
            <a:r>
              <a:rPr lang="pt-BR" sz="2000" b="1" dirty="0"/>
              <a:t>Trata problemas inerente a exclusão </a:t>
            </a:r>
            <a:r>
              <a:rPr lang="pt-BR" sz="2000" b="1" dirty="0"/>
              <a:t>mútua como</a:t>
            </a:r>
            <a:r>
              <a:rPr lang="pt-BR" sz="2000" b="1" dirty="0"/>
              <a:t>:</a:t>
            </a:r>
          </a:p>
          <a:p>
            <a:pPr lvl="2"/>
            <a:r>
              <a:rPr lang="pt-BR" sz="1800" dirty="0"/>
              <a:t> Inversão de prioridade</a:t>
            </a:r>
          </a:p>
          <a:p>
            <a:pPr lvl="2"/>
            <a:r>
              <a:rPr lang="pt-BR" sz="1800" dirty="0"/>
              <a:t> Segurança ao deletar uma </a:t>
            </a:r>
            <a:r>
              <a:rPr lang="pt-BR" sz="1800" dirty="0" err="1"/>
              <a:t>Task</a:t>
            </a:r>
            <a:endParaRPr lang="pt-BR" sz="1800" dirty="0"/>
          </a:p>
          <a:p>
            <a:pPr lvl="2"/>
            <a:r>
              <a:rPr lang="pt-BR" sz="1800" dirty="0"/>
              <a:t> Acesso recursivo a um recurso</a:t>
            </a:r>
          </a:p>
          <a:p>
            <a:pPr marL="914400" lvl="2" indent="0">
              <a:buNone/>
            </a:pPr>
            <a:endParaRPr lang="pt-BR" sz="1800" dirty="0"/>
          </a:p>
          <a:p>
            <a:pPr lvl="1"/>
            <a:r>
              <a:rPr lang="pt-BR" sz="2000" b="1" dirty="0"/>
              <a:t>O comportamento é o mesmo com as exceções abaixo:</a:t>
            </a:r>
          </a:p>
          <a:p>
            <a:pPr lvl="2"/>
            <a:r>
              <a:rPr lang="pt-BR" sz="1800" dirty="0"/>
              <a:t>Só faz exclusão mútua ( não faz sincronismo)</a:t>
            </a:r>
          </a:p>
          <a:p>
            <a:pPr lvl="2"/>
            <a:r>
              <a:rPr lang="pt-BR" sz="1800" dirty="0"/>
              <a:t>Só pode ser dado pela </a:t>
            </a:r>
            <a:r>
              <a:rPr lang="pt-BR" sz="1800" dirty="0" err="1"/>
              <a:t>Task</a:t>
            </a:r>
            <a:r>
              <a:rPr lang="pt-BR" sz="1800" dirty="0"/>
              <a:t> que o pegou</a:t>
            </a:r>
          </a:p>
          <a:p>
            <a:pPr lvl="2"/>
            <a:r>
              <a:rPr lang="pt-BR" sz="1800" dirty="0"/>
              <a:t>Não pode ser dado pela ISR (interrupção)</a:t>
            </a:r>
          </a:p>
          <a:p>
            <a:pPr lvl="2"/>
            <a:r>
              <a:rPr lang="pt-BR" sz="1800" dirty="0"/>
              <a:t>Rotina </a:t>
            </a:r>
            <a:r>
              <a:rPr lang="pt-BR" sz="1800" dirty="0" err="1"/>
              <a:t>semFlush</a:t>
            </a:r>
            <a:r>
              <a:rPr lang="pt-BR" sz="1800" dirty="0"/>
              <a:t>() não funciona (desbloqueia todas as </a:t>
            </a:r>
            <a:r>
              <a:rPr lang="pt-BR" sz="1800" dirty="0" err="1"/>
              <a:t>Tasks</a:t>
            </a:r>
            <a:r>
              <a:rPr lang="pt-BR" sz="1800" dirty="0"/>
              <a:t> esperando o semáforo).</a:t>
            </a:r>
          </a:p>
          <a:p>
            <a:pPr lvl="2"/>
            <a:endParaRPr lang="pt-BR" sz="1800" b="1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2677642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Inversão de prioridade – Problema: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47" y="2508068"/>
            <a:ext cx="6483841" cy="341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477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489038"/>
            <a:ext cx="8596668" cy="5022166"/>
          </a:xfrm>
        </p:spPr>
        <p:txBody>
          <a:bodyPr>
            <a:normAutofit/>
          </a:bodyPr>
          <a:lstStyle/>
          <a:p>
            <a:pPr lvl="1"/>
            <a:r>
              <a:rPr lang="pt-BR" sz="1800" b="1" dirty="0"/>
              <a:t>Solução: Uma </a:t>
            </a:r>
            <a:r>
              <a:rPr lang="pt-BR" sz="1800" b="1" dirty="0" err="1"/>
              <a:t>Task</a:t>
            </a:r>
            <a:r>
              <a:rPr lang="pt-BR" sz="1800" b="1" dirty="0"/>
              <a:t> com o semáforo </a:t>
            </a:r>
            <a:r>
              <a:rPr lang="pt-BR" sz="1800" b="1" dirty="0" err="1"/>
              <a:t>Mutex</a:t>
            </a:r>
            <a:r>
              <a:rPr lang="pt-BR" sz="1800" b="1" dirty="0"/>
              <a:t> fica na prioridade mais alta.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6153"/>
          <a:stretch/>
        </p:blipFill>
        <p:spPr>
          <a:xfrm>
            <a:off x="1514826" y="2338252"/>
            <a:ext cx="6921683" cy="40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92" y="1909728"/>
            <a:ext cx="73723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80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Segurança ao deletar uma </a:t>
            </a:r>
            <a:r>
              <a:rPr lang="pt-BR" sz="1800" b="1" dirty="0" err="1"/>
              <a:t>Task</a:t>
            </a:r>
            <a:endParaRPr lang="pt-BR" sz="1800" b="1" dirty="0"/>
          </a:p>
          <a:p>
            <a:pPr lvl="2"/>
            <a:r>
              <a:rPr lang="pt-BR" sz="1600" b="1" dirty="0"/>
              <a:t> Problema:</a:t>
            </a:r>
          </a:p>
          <a:p>
            <a:pPr marL="0" indent="0">
              <a:buNone/>
            </a:pPr>
            <a:r>
              <a:rPr lang="pt-BR" sz="2000" dirty="0"/>
              <a:t>Se uma </a:t>
            </a:r>
            <a:r>
              <a:rPr lang="pt-BR" sz="2000" dirty="0" err="1"/>
              <a:t>Task</a:t>
            </a:r>
            <a:r>
              <a:rPr lang="pt-BR" sz="2000" dirty="0"/>
              <a:t> com o semáforo </a:t>
            </a:r>
            <a:r>
              <a:rPr lang="pt-BR" sz="2000" dirty="0" err="1"/>
              <a:t>Mutex</a:t>
            </a:r>
            <a:r>
              <a:rPr lang="pt-BR" sz="2000" dirty="0"/>
              <a:t> for deletada, o recurso guardado por este semáforo ficara sempre indisponível...</a:t>
            </a:r>
          </a:p>
          <a:p>
            <a:pPr lvl="2"/>
            <a:r>
              <a:rPr lang="pt-BR" sz="1600" b="1" dirty="0"/>
              <a:t>Solução:</a:t>
            </a:r>
          </a:p>
          <a:p>
            <a:pPr lvl="2"/>
            <a:endParaRPr lang="pt-BR" sz="1600" b="1" dirty="0"/>
          </a:p>
          <a:p>
            <a:pPr lvl="2"/>
            <a:endParaRPr lang="pt-BR" sz="1600" b="1" dirty="0"/>
          </a:p>
          <a:p>
            <a:pPr marL="0" indent="0">
              <a:buNone/>
            </a:pPr>
            <a:r>
              <a:rPr lang="pt-BR" sz="2000" dirty="0"/>
              <a:t>Desta forma , quando uma Task </a:t>
            </a:r>
            <a:r>
              <a:rPr lang="pt-BR" sz="2000" dirty="0" smtClean="0"/>
              <a:t>dá </a:t>
            </a:r>
            <a:r>
              <a:rPr lang="pt-BR" sz="2000" dirty="0"/>
              <a:t>um </a:t>
            </a:r>
            <a:r>
              <a:rPr lang="pt-BR" sz="2000" b="1" dirty="0"/>
              <a:t>semTake(), </a:t>
            </a:r>
            <a:r>
              <a:rPr lang="pt-BR" sz="2000" dirty="0"/>
              <a:t>implicitamente é dado um </a:t>
            </a:r>
            <a:r>
              <a:rPr lang="pt-BR" sz="2000" b="1" dirty="0"/>
              <a:t>taskSafe().</a:t>
            </a:r>
          </a:p>
          <a:p>
            <a:pPr marL="0" indent="0">
              <a:buNone/>
            </a:pPr>
            <a:r>
              <a:rPr lang="pt-BR" sz="2000" dirty="0"/>
              <a:t>Da mesma forma, ao dar um </a:t>
            </a:r>
            <a:r>
              <a:rPr lang="pt-BR" sz="2000" b="1" dirty="0" err="1"/>
              <a:t>semGive</a:t>
            </a:r>
            <a:r>
              <a:rPr lang="pt-BR" sz="2000" b="1" dirty="0"/>
              <a:t>() </a:t>
            </a:r>
            <a:r>
              <a:rPr lang="pt-BR" sz="2000" dirty="0"/>
              <a:t>é dado um </a:t>
            </a:r>
            <a:r>
              <a:rPr lang="pt-BR" sz="2000" b="1" dirty="0" err="1"/>
              <a:t>taskUnsafe</a:t>
            </a:r>
            <a:r>
              <a:rPr lang="pt-BR" sz="2000" b="1" dirty="0"/>
              <a:t>().</a:t>
            </a:r>
          </a:p>
          <a:p>
            <a:pPr marL="0" indent="0">
              <a:buNone/>
            </a:pPr>
            <a:r>
              <a:rPr lang="pt-BR" sz="2000" dirty="0"/>
              <a:t>Os comandos </a:t>
            </a:r>
            <a:r>
              <a:rPr lang="pt-BR" sz="2000" b="1" dirty="0" err="1"/>
              <a:t>taskSafe</a:t>
            </a:r>
            <a:r>
              <a:rPr lang="pt-BR" sz="2000" b="1" dirty="0"/>
              <a:t>() </a:t>
            </a:r>
            <a:r>
              <a:rPr lang="pt-BR" sz="2000" dirty="0"/>
              <a:t>e </a:t>
            </a:r>
            <a:r>
              <a:rPr lang="pt-BR" sz="2000" b="1" dirty="0" err="1"/>
              <a:t>taskUnsafe</a:t>
            </a:r>
            <a:r>
              <a:rPr lang="pt-BR" sz="2000" b="1" dirty="0"/>
              <a:t>() </a:t>
            </a:r>
            <a:r>
              <a:rPr lang="pt-BR" sz="2000" dirty="0"/>
              <a:t>servem para fazer exclusão mutua de um trecho do código. 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88" y="3833637"/>
            <a:ext cx="8116360" cy="39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22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Acesso Recursivo a um recurso</a:t>
            </a:r>
          </a:p>
          <a:p>
            <a:pPr marL="457200" lvl="1" indent="0">
              <a:buNone/>
            </a:pPr>
            <a:endParaRPr lang="pt-BR" sz="1800" b="1" dirty="0"/>
          </a:p>
          <a:p>
            <a:pPr lvl="2"/>
            <a:r>
              <a:rPr lang="pt-BR" sz="1600" dirty="0"/>
              <a:t>É possível que uma </a:t>
            </a:r>
            <a:r>
              <a:rPr lang="pt-BR" sz="1600" dirty="0" err="1"/>
              <a:t>Task</a:t>
            </a:r>
            <a:r>
              <a:rPr lang="pt-BR" sz="1600" dirty="0"/>
              <a:t> pegue o semáforo </a:t>
            </a:r>
            <a:r>
              <a:rPr lang="pt-BR" sz="1600" dirty="0" err="1"/>
              <a:t>Mutex</a:t>
            </a:r>
            <a:r>
              <a:rPr lang="pt-BR" sz="1600" dirty="0"/>
              <a:t>, e entanto ela tem o semáforo ela chama uma função que também pega o mesmo </a:t>
            </a:r>
            <a:r>
              <a:rPr lang="pt-BR" sz="1600" dirty="0" err="1"/>
              <a:t>Mutex</a:t>
            </a:r>
            <a:r>
              <a:rPr lang="pt-BR" sz="1600" dirty="0"/>
              <a:t>.</a:t>
            </a:r>
          </a:p>
          <a:p>
            <a:pPr marL="914400" lvl="2" indent="0">
              <a:buNone/>
            </a:pPr>
            <a:endParaRPr lang="pt-BR" sz="1600" dirty="0"/>
          </a:p>
          <a:p>
            <a:pPr lvl="2"/>
            <a:r>
              <a:rPr lang="pt-BR" sz="1600" dirty="0"/>
              <a:t>Para liberar o semáforo, o semáforo tem que ser devolvido a mesma quantidade de vezes que foi pego.</a:t>
            </a:r>
          </a:p>
          <a:p>
            <a:pPr lvl="2"/>
            <a:endParaRPr lang="pt-BR" sz="1600" dirty="0"/>
          </a:p>
          <a:p>
            <a:pPr lvl="2"/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1214452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Exemplo:</a:t>
            </a:r>
          </a:p>
          <a:p>
            <a:pPr marL="914400" lvl="2" indent="0">
              <a:buNone/>
            </a:pPr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974" y="1351606"/>
            <a:ext cx="7491874" cy="535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69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Exemplo:</a:t>
            </a:r>
          </a:p>
          <a:p>
            <a:pPr marL="914400" lvl="2" indent="0">
              <a:buNone/>
            </a:pPr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02" y="2767284"/>
            <a:ext cx="72771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182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502229"/>
            <a:ext cx="8596668" cy="4846320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Contador:</a:t>
            </a:r>
          </a:p>
          <a:p>
            <a:pPr lvl="1"/>
            <a:r>
              <a:rPr lang="pt-BR" sz="2000" dirty="0" smtClean="0"/>
              <a:t>Dá </a:t>
            </a:r>
            <a:r>
              <a:rPr lang="pt-BR" sz="2000" dirty="0"/>
              <a:t>pra fazer exclusão mútua ou sincronização</a:t>
            </a:r>
          </a:p>
          <a:p>
            <a:pPr lvl="1"/>
            <a:r>
              <a:rPr lang="pt-BR" sz="2000" dirty="0"/>
              <a:t>Funciona igual </a:t>
            </a:r>
            <a:r>
              <a:rPr lang="pt-BR" sz="2000" dirty="0" smtClean="0"/>
              <a:t>ao </a:t>
            </a:r>
            <a:r>
              <a:rPr lang="pt-BR" sz="2000" dirty="0"/>
              <a:t>Binário, com a diferença que conta quantas vezes o semáforo é dado.</a:t>
            </a:r>
          </a:p>
          <a:p>
            <a:pPr marL="914400" lvl="2" indent="0">
              <a:buNone/>
            </a:pPr>
            <a:endParaRPr lang="pt-BR" sz="1800" b="1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52" y="3030583"/>
            <a:ext cx="773723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1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9957" y="431389"/>
            <a:ext cx="10674349" cy="107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NASA </a:t>
            </a:r>
            <a:r>
              <a:rPr lang="pt-BR" b="1" dirty="0" err="1">
                <a:solidFill>
                  <a:schemeClr val="bg2"/>
                </a:solidFill>
              </a:rPr>
              <a:t>Curiosity</a:t>
            </a:r>
            <a:r>
              <a:rPr lang="pt-BR" b="1" dirty="0">
                <a:solidFill>
                  <a:schemeClr val="bg2"/>
                </a:solidFill>
              </a:rPr>
              <a:t> Rover</a:t>
            </a:r>
          </a:p>
          <a:p>
            <a:r>
              <a:rPr lang="pt-BR" b="1" dirty="0">
                <a:solidFill>
                  <a:schemeClr val="bg2"/>
                </a:solidFill>
              </a:rPr>
              <a:t>PowerPC RAD 750, com 200 MHz, 256 GB DRAM, 256 KB EPROM e 2GB de memória flash</a:t>
            </a:r>
          </a:p>
        </p:txBody>
      </p:sp>
    </p:spTree>
    <p:extLst>
      <p:ext uri="{BB962C8B-B14F-4D97-AF65-F5344CB8AC3E}">
        <p14:creationId xmlns:p14="http://schemas.microsoft.com/office/powerpoint/2010/main" val="1027063214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0875" y="1696131"/>
            <a:ext cx="8596313" cy="4846637"/>
          </a:xfrm>
        </p:spPr>
        <p:txBody>
          <a:bodyPr/>
          <a:lstStyle/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Timers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utilizados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interromper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CPU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periodicamente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Permitem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sejam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executadas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intervalos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periódicos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úteis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para: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Verificação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hardware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Verificação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erros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no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Abortar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operações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inoportunas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Opções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taskDelay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nanosleep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POSIX timers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watchdog timers</a:t>
            </a:r>
            <a:endParaRPr lang="en-US" altLang="en-US" dirty="0"/>
          </a:p>
        </p:txBody>
      </p:sp>
      <p:sp>
        <p:nvSpPr>
          <p:cNvPr id="7171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Timing: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6201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737359"/>
            <a:ext cx="8596312" cy="4598353"/>
          </a:xfrm>
        </p:spPr>
        <p:txBody>
          <a:bodyPr>
            <a:normAutofit fontScale="92500"/>
          </a:bodyPr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Libera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CPU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período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específico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taskDelay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(0) -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usado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colocar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no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fim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queue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baseia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-se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ticks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590550" lvl="1" indent="-20955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6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STATUS </a:t>
            </a:r>
            <a:r>
              <a:rPr lang="en-US" altLang="en-US" sz="1600" dirty="0" err="1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taskDelay</a:t>
            </a:r>
            <a:r>
              <a:rPr lang="en-US" altLang="en-US" sz="16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 (</a:t>
            </a:r>
            <a:r>
              <a:rPr lang="en-US" altLang="en-US" sz="1600" dirty="0" err="1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int</a:t>
            </a:r>
            <a:r>
              <a:rPr lang="en-US" altLang="en-US" sz="16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 ticks</a:t>
            </a:r>
            <a:r>
              <a:rPr lang="en-US" altLang="en-US" sz="1600" dirty="0" smtClean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);</a:t>
            </a:r>
          </a:p>
          <a:p>
            <a:pPr lvl="2">
              <a:buClr>
                <a:srgbClr val="5FCBEF"/>
              </a:buClr>
              <a:buFont typeface="Wingdings" panose="05000000000000000000" pitchFamily="2" charset="2"/>
              <a:buChar char="§"/>
            </a:pP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ticks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número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ticks</a:t>
            </a:r>
          </a:p>
          <a:p>
            <a:pPr lvl="2">
              <a:buClr>
                <a:srgbClr val="5FCBEF"/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lvl="2">
              <a:buClr>
                <a:srgbClr val="5FCBEF"/>
              </a:buClr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FreeRTOS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nós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utilizamos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pdMS_TO_TICKS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 para converter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milissegundos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.</a:t>
            </a:r>
          </a:p>
          <a:p>
            <a:pPr marL="590550" lvl="1" indent="-20955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Exige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conhecimento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configuração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configTICK_RATE_HZ</a:t>
            </a:r>
            <a:endParaRPr lang="en-US" altLang="en-US" dirty="0"/>
          </a:p>
        </p:txBody>
      </p:sp>
      <p:sp>
        <p:nvSpPr>
          <p:cNvPr id="8195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 dirty="0" err="1" smtClean="0">
                <a:solidFill>
                  <a:srgbClr val="5FCBEF"/>
                </a:solidFill>
              </a:rPr>
              <a:t>TaskDelay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806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0238" y="1470025"/>
            <a:ext cx="8597900" cy="4845050"/>
          </a:xfrm>
        </p:spPr>
        <p:txBody>
          <a:bodyPr>
            <a:noAutofit/>
          </a:bodyPr>
          <a:lstStyle/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Suspende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até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final do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período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tempo</a:t>
            </a:r>
          </a:p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nanosleep</a:t>
            </a: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(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const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struct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timespec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rqtp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	/* tempo a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esperar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*/	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struct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timespec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rmtp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/* wakeup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prematuro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 (NULL =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nenhum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resultado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*/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)</a:t>
            </a:r>
          </a:p>
          <a:p>
            <a:pPr marL="76200" indent="-76200" defTabSz="387350">
              <a:spcBef>
                <a:spcPts val="800"/>
              </a:spcBef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Tempo é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especificado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segundos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ou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nanosegundos</a:t>
            </a:r>
            <a:endParaRPr lang="en-US" altLang="en-US" sz="1600" b="1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struct</a:t>
            </a:r>
            <a:r>
              <a:rPr lang="en-US" altLang="en-US" sz="16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timespec</a:t>
            </a: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(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time_t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tv_sec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;  /*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segundos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*/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long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tv_nsec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;   /*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nanosegundos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*/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)</a:t>
            </a:r>
            <a:endParaRPr lang="en-US" altLang="en-US" sz="2000" dirty="0"/>
          </a:p>
        </p:txBody>
      </p:sp>
      <p:sp>
        <p:nvSpPr>
          <p:cNvPr id="9219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Nanosleep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266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500188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Similar ao FreeRTOS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Ao final do intervalo desejado, o sinal (</a:t>
            </a:r>
            <a:r>
              <a:rPr lang="en-US" altLang="en-US" sz="1800" i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SIGALRM</a:t>
            </a: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é entregue à tarefa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Requer a instalação da biblioteca clockLib e a configuração de clock_settime()</a:t>
            </a:r>
            <a:endParaRPr lang="en-US" altLang="en-US"/>
          </a:p>
        </p:txBody>
      </p:sp>
      <p:sp>
        <p:nvSpPr>
          <p:cNvPr id="10243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POSIX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6776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69913" y="1500188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timer_create</a:t>
            </a:r>
            <a:r>
              <a:rPr lang="en-US" altLang="en-US" sz="1800" b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cria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timer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timer_delete</a:t>
            </a:r>
            <a:r>
              <a:rPr lang="en-US" altLang="en-US" sz="1800" b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remove 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 timer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criado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timer_settime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define o 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tempo a </a:t>
            </a:r>
            <a:r>
              <a:rPr lang="en-US" altLang="en-US" sz="18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contado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inicia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timer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timer_cancel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para o timer (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</a:t>
            </a:r>
            <a:r>
              <a:rPr lang="en-US" altLang="en-US" sz="1800" i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i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timer_settime</a:t>
            </a:r>
            <a:r>
              <a:rPr lang="en-US" altLang="en-US" sz="1800" b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intervalo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zero )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timer_gettime</a:t>
            </a:r>
            <a:r>
              <a:rPr lang="en-US" altLang="en-US" sz="1800" b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informa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tempo restante para 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fim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timer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timer_connect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conecta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um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sinal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timer </a:t>
            </a:r>
            <a:endParaRPr lang="en-US" altLang="en-US" dirty="0"/>
          </a:p>
        </p:txBody>
      </p:sp>
      <p:sp>
        <p:nvSpPr>
          <p:cNvPr id="11267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POSIX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6201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1350" y="1489075"/>
            <a:ext cx="8596313" cy="4846638"/>
          </a:xfrm>
        </p:spPr>
        <p:txBody>
          <a:bodyPr/>
          <a:lstStyle/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Cão</a:t>
            </a:r>
            <a:r>
              <a:rPr lang="en-US" altLang="en-US" sz="20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guarda</a:t>
            </a: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Utilizado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última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linha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defesa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um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Detecta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recupera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quando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houver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problema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previsto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no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programa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bugs,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condições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ambientais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instabilidade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alimentação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etc.</a:t>
            </a: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 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programa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principal,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algum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imprevisto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fizer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reset no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ele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aplica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correções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(multistage)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ou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até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mesmo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reinicia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endParaRPr lang="en-US" altLang="en-US" dirty="0"/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9358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4" name="Picture 2" descr="Watchdog3stag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039938"/>
            <a:ext cx="7629525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5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  <p:sp>
        <p:nvSpPr>
          <p:cNvPr id="13316" name="AutoShape 4"/>
          <p:cNvSpPr>
            <a:spLocks/>
          </p:cNvSpPr>
          <p:nvPr/>
        </p:nvSpPr>
        <p:spPr bwMode="auto">
          <a:xfrm>
            <a:off x="1335088" y="6438900"/>
            <a:ext cx="2895600" cy="26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1200" i="1">
                <a:latin typeface="Times Roman" charset="0"/>
                <a:ea typeface="Times Roman" charset="0"/>
                <a:cs typeface="Times Roman" charset="0"/>
                <a:sym typeface="Times Roman" charset="0"/>
                <a:hlinkClick r:id="rId4"/>
              </a:rPr>
              <a:t>https://en.wikipedia.org/wiki/Watchdog_timer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039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5275" y="0"/>
            <a:ext cx="8360228" cy="6898381"/>
            <a:chOff x="1123406" y="-5084"/>
            <a:chExt cx="8360228" cy="6898381"/>
          </a:xfrm>
        </p:grpSpPr>
        <p:pic>
          <p:nvPicPr>
            <p:cNvPr id="14339" name="Picture 3" descr="Clementin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406" y="-5084"/>
              <a:ext cx="8360228" cy="689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40" name="AutoShape 4"/>
            <p:cNvSpPr>
              <a:spLocks/>
            </p:cNvSpPr>
            <p:nvPr/>
          </p:nvSpPr>
          <p:spPr bwMode="auto">
            <a:xfrm>
              <a:off x="3389767" y="6558779"/>
              <a:ext cx="3613150" cy="269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r>
                <a:rPr lang="en-US" altLang="en-US" sz="1200" dirty="0">
                  <a:solidFill>
                    <a:srgbClr val="FFFFFF"/>
                  </a:solidFill>
                </a:rPr>
                <a:t>http://www.therpf.com/showthread.php?t=170946</a:t>
              </a:r>
              <a:endParaRPr lang="en-US" altLang="en-US" dirty="0"/>
            </a:p>
          </p:txBody>
        </p:sp>
        <p:sp>
          <p:nvSpPr>
            <p:cNvPr id="14342" name="AutoShape 6"/>
            <p:cNvSpPr>
              <a:spLocks/>
            </p:cNvSpPr>
            <p:nvPr/>
          </p:nvSpPr>
          <p:spPr bwMode="auto">
            <a:xfrm>
              <a:off x="1448594" y="255271"/>
              <a:ext cx="3240972" cy="384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>
                <a:spcBef>
                  <a:spcPts val="1000"/>
                </a:spcBef>
              </a:pPr>
              <a:r>
                <a:rPr lang="en-US" altLang="en-US" sz="2400">
                  <a:solidFill>
                    <a:srgbClr val="FFFFFF"/>
                  </a:solidFill>
                </a:rPr>
                <a:t>Missão Clementine</a:t>
              </a:r>
              <a:endParaRPr lang="en-US" altLang="en-US" sz="2000"/>
            </a:p>
          </p:txBody>
        </p:sp>
      </p:grpSp>
      <p:sp>
        <p:nvSpPr>
          <p:cNvPr id="14341" name="AutoShape 5"/>
          <p:cNvSpPr>
            <a:spLocks/>
          </p:cNvSpPr>
          <p:nvPr/>
        </p:nvSpPr>
        <p:spPr bwMode="auto">
          <a:xfrm>
            <a:off x="7894638" y="6429375"/>
            <a:ext cx="4297362" cy="3571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r"/>
            <a:r>
              <a:rPr lang="en-US" altLang="en-US" sz="1400" dirty="0"/>
              <a:t>http://www.ganssle.com/watchdogs.pdf</a:t>
            </a:r>
          </a:p>
        </p:txBody>
      </p:sp>
    </p:spTree>
    <p:extLst>
      <p:ext uri="{BB962C8B-B14F-4D97-AF65-F5344CB8AC3E}">
        <p14:creationId xmlns:p14="http://schemas.microsoft.com/office/powerpoint/2010/main" val="3842255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1350" y="1509713"/>
            <a:ext cx="8596313" cy="4846637"/>
          </a:xfrm>
        </p:spPr>
        <p:txBody>
          <a:bodyPr/>
          <a:lstStyle/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 = </a:t>
            </a:r>
            <a:r>
              <a:rPr lang="en-US" altLang="en-US" sz="17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wdCreate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cria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timer,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7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wdDelete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desaloca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timer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remove o timer da </a:t>
            </a:r>
            <a:r>
              <a:rPr lang="en-US" altLang="en-US" sz="17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queue, se </a:t>
            </a:r>
            <a:r>
              <a:rPr lang="en-US" altLang="en-US" sz="17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tiver</a:t>
            </a:r>
            <a:r>
              <a:rPr lang="en-US" altLang="en-US" sz="17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iniciado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7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wdStart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delayNumTicks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wdtRoutine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wdtParameter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(re)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inicia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timer,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adicionando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-o à queue de tick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define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identidade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watchdog timer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delayNumTicks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número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ticks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delayed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wdtRoutine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no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caso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timeout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wdtParameter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parâmetro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passado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à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7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wdCancel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cancela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watchdog timer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está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rodando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zerando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contagem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.</a:t>
            </a:r>
            <a:endParaRPr lang="en-US" altLang="en-US" dirty="0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6327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1350" y="1500188"/>
            <a:ext cx="8596313" cy="4846637"/>
          </a:xfrm>
        </p:spPr>
        <p:txBody>
          <a:bodyPr/>
          <a:lstStyle/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6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Funções chamadas por esse tipo de timer, são executados como um código de serviço de interrupção no nível de interrupção do clock do sistema</a:t>
            </a:r>
          </a:p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Estão restritas às mesmas regras das interrupções</a:t>
            </a:r>
            <a:endParaRPr lang="en-US" altLang="en-US"/>
          </a:p>
        </p:txBody>
      </p:sp>
      <p:sp>
        <p:nvSpPr>
          <p:cNvPr id="16387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621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31358" y="2107790"/>
            <a:ext cx="3999965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tx1"/>
                </a:solidFill>
              </a:rPr>
              <a:t>Boeing Apache </a:t>
            </a:r>
            <a:r>
              <a:rPr lang="pt-BR" b="1" dirty="0" err="1">
                <a:solidFill>
                  <a:schemeClr val="tx1"/>
                </a:solidFill>
              </a:rPr>
              <a:t>Longbow</a:t>
            </a:r>
            <a:r>
              <a:rPr lang="pt-BR" b="1" dirty="0">
                <a:solidFill>
                  <a:schemeClr val="tx1"/>
                </a:solidFill>
              </a:rPr>
              <a:t> AH-64</a:t>
            </a:r>
          </a:p>
        </p:txBody>
      </p:sp>
    </p:spTree>
    <p:extLst>
      <p:ext uri="{BB962C8B-B14F-4D97-AF65-F5344CB8AC3E}">
        <p14:creationId xmlns:p14="http://schemas.microsoft.com/office/powerpoint/2010/main" val="2278675767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0875" y="1670005"/>
            <a:ext cx="8596313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Geradas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eventos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assíncronos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Atendem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sinais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externos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/hardware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VxWorks tem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baixa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latência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Tempo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execução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entre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última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instrução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interrompida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primeira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instrução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Possuem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mecanismos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diferentes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salvar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contextos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mecanismos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Idealmente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contém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apenas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800" i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semGive</a:t>
            </a:r>
            <a:endParaRPr lang="en-US" altLang="en-US" dirty="0"/>
          </a:p>
        </p:txBody>
      </p:sp>
      <p:sp>
        <p:nvSpPr>
          <p:cNvPr id="17411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147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0876" y="1744845"/>
            <a:ext cx="8596312" cy="4846637"/>
          </a:xfrm>
        </p:spPr>
        <p:txBody>
          <a:bodyPr>
            <a:normAutofit fontScale="92500" lnSpcReduction="10000"/>
          </a:bodyPr>
          <a:lstStyle/>
          <a:p>
            <a:pPr marL="334963" indent="-334963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Funcionamento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básico</a:t>
            </a:r>
            <a:r>
              <a:rPr lang="en-US" altLang="en-US" sz="17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</a:t>
            </a:r>
          </a:p>
          <a:p>
            <a:pPr marL="334963" indent="-334963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900" dirty="0">
              <a:solidFill>
                <a:srgbClr val="404040"/>
              </a:solidFill>
              <a:latin typeface="Trebuchet MS Bold" charset="0"/>
              <a:ea typeface="Trebuchet MS Bold" charset="0"/>
              <a:cs typeface="Trebuchet MS Bold" charset="0"/>
              <a:sym typeface="Trebuchet MS Bold" charset="0"/>
            </a:endParaRPr>
          </a:p>
          <a:p>
            <a:pPr marL="796925" lvl="1" indent="-349250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Entry: 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Salva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automaticamente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registradores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uso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geral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stack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ISR</a:t>
            </a:r>
            <a:endParaRPr lang="en-US" altLang="en-US" sz="19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 a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função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C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9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96925" lvl="1" indent="-349250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Exit: 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registradores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uso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geral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são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restaurados</a:t>
            </a:r>
            <a:endParaRPr lang="en-US" altLang="en-US" sz="19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 o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escalador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verificar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se a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recém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finalizada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mudou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estado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prioridade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mais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alta</a:t>
            </a:r>
            <a:endParaRPr lang="en-US" altLang="en-US" sz="19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Caso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positivo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a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prioridade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mais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alta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assume o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processamento</a:t>
            </a:r>
            <a:endParaRPr lang="en-US" altLang="en-US" sz="19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Caso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negativo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a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estava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sendo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rodada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retoma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processamento</a:t>
            </a:r>
            <a:endParaRPr lang="en-US" altLang="en-US" dirty="0"/>
          </a:p>
        </p:txBody>
      </p:sp>
      <p:sp>
        <p:nvSpPr>
          <p:cNvPr id="18435" name="AutoShape 3"/>
          <p:cNvSpPr>
            <a:spLocks/>
          </p:cNvSpPr>
          <p:nvPr/>
        </p:nvSpPr>
        <p:spPr bwMode="auto">
          <a:xfrm>
            <a:off x="5911850" y="285750"/>
            <a:ext cx="3335338" cy="623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58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1825" y="1509713"/>
            <a:ext cx="8597900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VxWorks tem uma stack específica para interrupções, que deve ser grande o bastante para suportar o pior caso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Rodam em um contexto especial, fora do contexto das tarefas, para que não haja troca de contexto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 possuem tarefa control block (TCB)</a:t>
            </a:r>
          </a:p>
          <a:p>
            <a:pPr marL="804863" lvl="1" indent="-34766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>
              <a:solidFill>
                <a:srgbClr val="404040"/>
              </a:solidFill>
              <a:latin typeface="Trebuchet MS Bold" charset="0"/>
              <a:ea typeface="Trebuchet MS Bold" charset="0"/>
              <a:cs typeface="Trebuchet MS Bold" charset="0"/>
              <a:sym typeface="Trebuchet MS Bold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Podem ser globalmente habilitados/desabilitados através de:</a:t>
            </a:r>
          </a:p>
          <a:p>
            <a:pPr marL="804863" lvl="1" indent="-34766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intLock</a:t>
            </a:r>
          </a:p>
          <a:p>
            <a:pPr marL="804863" lvl="1" indent="-34766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intUnlock</a:t>
            </a:r>
            <a:endParaRPr lang="en-US" altLang="en-US"/>
          </a:p>
        </p:txBody>
      </p:sp>
      <p:sp>
        <p:nvSpPr>
          <p:cNvPr id="19459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57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2138" y="1509713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Comunicam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-se com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através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de: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Escritas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memória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ring buffers</a:t>
            </a: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“Giving” um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semáforo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Envio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sinais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as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taferas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Escrita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pipes (ex. </a:t>
            </a:r>
            <a:r>
              <a:rPr lang="en-US" altLang="en-US" sz="18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Acesso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I/O)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buClr>
                <a:srgbClr val="5FCBEF"/>
              </a:buClr>
              <a:buFont typeface="Wingdings 3" pitchFamily="18" charset="2"/>
              <a:buChar char=""/>
            </a:pPr>
            <a:r>
              <a:rPr lang="en-US" altLang="en-US" sz="18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Escritas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message Queue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que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geram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‘block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’</a:t>
            </a:r>
            <a:endParaRPr lang="en-US" altLang="en-US" dirty="0"/>
          </a:p>
        </p:txBody>
      </p:sp>
      <p:sp>
        <p:nvSpPr>
          <p:cNvPr id="20483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2129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1825" y="1489075"/>
            <a:ext cx="8597900" cy="4846638"/>
          </a:xfrm>
        </p:spPr>
        <p:txBody>
          <a:bodyPr>
            <a:normAutofit lnSpcReduction="10000"/>
          </a:bodyPr>
          <a:lstStyle/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b="1" dirty="0" smtClean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b="1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intConnect</a:t>
            </a:r>
            <a:r>
              <a:rPr lang="en-US" altLang="en-US" sz="17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 de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C</a:t>
            </a: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intContext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retorna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TRUE se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nível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intCount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retorna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profundidade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interrupt nesting </a:t>
            </a: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400" dirty="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logMsg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executa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printf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 do log (para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diagnóstico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intLock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Desabilita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interrupções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intUnlock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Cancela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acima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/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Habilita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interrupções</a:t>
            </a:r>
            <a:endParaRPr lang="en-US" altLang="en-US" dirty="0"/>
          </a:p>
        </p:txBody>
      </p:sp>
      <p:sp>
        <p:nvSpPr>
          <p:cNvPr id="21507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597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1824" y="1509713"/>
            <a:ext cx="9335135" cy="4846637"/>
          </a:xfrm>
        </p:spPr>
        <p:txBody>
          <a:bodyPr/>
          <a:lstStyle/>
          <a:p>
            <a:pPr marL="85725" indent="-8572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intConnect</a:t>
            </a:r>
            <a:endParaRPr lang="en-US" altLang="en-US" sz="1800" b="1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5725" indent="-8572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intConnect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(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VOIDFUNCPTR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 	vector, 		/* 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vetor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anexado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*/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VOIDFUNCPTR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	routine, 		/*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		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*/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				parameter 	/*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parâmetro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passado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a </a:t>
            </a:r>
            <a:r>
              <a:rPr lang="en-US" altLang="en-US" sz="18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*/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)</a:t>
            </a:r>
            <a:endParaRPr lang="en-US" altLang="en-US" dirty="0"/>
          </a:p>
        </p:txBody>
      </p:sp>
      <p:sp>
        <p:nvSpPr>
          <p:cNvPr id="22531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2850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3263" y="1641475"/>
            <a:ext cx="8596312" cy="4846638"/>
          </a:xfrm>
        </p:spPr>
        <p:txBody>
          <a:bodyPr/>
          <a:lstStyle/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ISR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inibe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execução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até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retorno</a:t>
            </a: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 dirty="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ISR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deve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apenas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escrever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dado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necessário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memória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ou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buffer </a:t>
            </a: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ISR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tem um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contexto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possa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suspendido</a:t>
            </a:r>
            <a:endParaRPr lang="en-US" altLang="en-US" sz="2000" dirty="0"/>
          </a:p>
        </p:txBody>
      </p:sp>
      <p:sp>
        <p:nvSpPr>
          <p:cNvPr id="23555" name="AutoShape 3"/>
          <p:cNvSpPr>
            <a:spLocks/>
          </p:cNvSpPr>
          <p:nvPr/>
        </p:nvSpPr>
        <p:spPr bwMode="auto">
          <a:xfrm>
            <a:off x="3460750" y="274638"/>
            <a:ext cx="57864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Interrupt Service Routines: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40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2463" y="1520825"/>
            <a:ext cx="8596312" cy="4845050"/>
          </a:xfrm>
        </p:spPr>
        <p:txBody>
          <a:bodyPr/>
          <a:lstStyle/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Limitações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 </a:t>
            </a: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ISR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deve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usar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semáforo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mutex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funções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floating point,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levam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mais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tempo para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executadas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“take” um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semáforo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mas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“give”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semáforos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liberando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quaisquer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aguardando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;</a:t>
            </a: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acessar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I/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através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drivers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exceto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i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pipe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o driver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dispositivo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causar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bloqueio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se for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necessário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esperar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pelo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mesmo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malloc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I/O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(ex.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printf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())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funções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causem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“block” de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;</a:t>
            </a:r>
            <a:endParaRPr lang="en-US" altLang="en-US" dirty="0"/>
          </a:p>
        </p:txBody>
      </p:sp>
      <p:sp>
        <p:nvSpPr>
          <p:cNvPr id="24579" name="AutoShape 3"/>
          <p:cNvSpPr>
            <a:spLocks/>
          </p:cNvSpPr>
          <p:nvPr/>
        </p:nvSpPr>
        <p:spPr bwMode="auto">
          <a:xfrm>
            <a:off x="3460750" y="274638"/>
            <a:ext cx="57864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Interrupt Service Routines: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34526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0876" y="1994899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Todas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compartilham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mesmo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espaço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memória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Aplicações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defeituosas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acidentalmente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acessar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recursos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comprometer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estabilidade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mesmo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fornecedora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oferece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componente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adicional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VxVMI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que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permite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cada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processo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tenha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sua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própria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memória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virtual.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oferece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proteção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contra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privilégio</a:t>
            </a:r>
            <a:endParaRPr lang="en-US" altLang="en-US" dirty="0"/>
          </a:p>
        </p:txBody>
      </p:sp>
      <p:sp>
        <p:nvSpPr>
          <p:cNvPr id="27651" name="AutoShape 3"/>
          <p:cNvSpPr>
            <a:spLocks/>
          </p:cNvSpPr>
          <p:nvPr/>
        </p:nvSpPr>
        <p:spPr bwMode="auto">
          <a:xfrm>
            <a:off x="4197350" y="274638"/>
            <a:ext cx="5049838" cy="1158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r"/>
            <a:r>
              <a:rPr lang="en-US" altLang="en-US" sz="3600">
                <a:solidFill>
                  <a:srgbClr val="5FCBEF"/>
                </a:solidFill>
              </a:rPr>
              <a:t>Gerenciamento de Memória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48435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391471"/>
            <a:ext cx="7766936" cy="1646302"/>
          </a:xfrm>
        </p:spPr>
        <p:txBody>
          <a:bodyPr/>
          <a:lstStyle/>
          <a:p>
            <a:pPr algn="ctr"/>
            <a:r>
              <a:rPr lang="pt-BR" sz="6600" dirty="0" smtClean="0"/>
              <a:t>Obrigado</a:t>
            </a:r>
            <a:endParaRPr lang="pt-BR" sz="6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386870"/>
            <a:ext cx="9838266" cy="547113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 família de produtos </a:t>
            </a:r>
            <a:r>
              <a:rPr lang="pt-BR" dirty="0" err="1"/>
              <a:t>VxWorks</a:t>
            </a:r>
            <a:r>
              <a:rPr lang="pt-BR" dirty="0"/>
              <a:t> suporta processadores 32-bit, 64-bit e processadores </a:t>
            </a:r>
            <a:r>
              <a:rPr lang="pt-BR" dirty="0" err="1"/>
              <a:t>multi-core</a:t>
            </a:r>
            <a:r>
              <a:rPr lang="pt-BR" dirty="0"/>
              <a:t>, incluindo ARM®, Intel ®, e Power </a:t>
            </a:r>
            <a:r>
              <a:rPr lang="pt-BR" dirty="0" err="1"/>
              <a:t>Architecture</a:t>
            </a:r>
            <a:r>
              <a:rPr lang="pt-BR" dirty="0"/>
              <a:t>®.</a:t>
            </a:r>
          </a:p>
          <a:p>
            <a:r>
              <a:rPr lang="pt-BR" dirty="0"/>
              <a:t>O fabricante oferece diversos pacotes adicionais para suporte a diversas tecnologias de comunicação, segurança, etc...</a:t>
            </a:r>
          </a:p>
          <a:p>
            <a:pPr lvl="1"/>
            <a:r>
              <a:rPr lang="pt-BR" dirty="0"/>
              <a:t>Add-on </a:t>
            </a:r>
            <a:r>
              <a:rPr lang="pt-BR" dirty="0" err="1"/>
              <a:t>Safety</a:t>
            </a:r>
            <a:r>
              <a:rPr lang="pt-BR" dirty="0"/>
              <a:t> Profile: para atender requisitos de segurança e obter certificação IEC 61508 SIL3.</a:t>
            </a:r>
          </a:p>
          <a:p>
            <a:pPr lvl="1"/>
            <a:r>
              <a:rPr lang="pt-BR" dirty="0"/>
              <a:t>Add-on Security Profile: proteção de dados e propriedade intelectual.</a:t>
            </a:r>
          </a:p>
          <a:p>
            <a:pPr lvl="1"/>
            <a:r>
              <a:rPr lang="pt-BR" dirty="0"/>
              <a:t>Add-on para suporte de padrões aeroespaciais como ARINC e FACE.</a:t>
            </a:r>
          </a:p>
          <a:p>
            <a:r>
              <a:rPr lang="pt-BR" dirty="0"/>
              <a:t>Arquitetura expansível e atualizável: </a:t>
            </a:r>
          </a:p>
          <a:p>
            <a:pPr lvl="1"/>
            <a:r>
              <a:rPr lang="pt-BR" dirty="0"/>
              <a:t>atualizações e inclusão de novas funcionalidades sem mexer no kernel, reduzindo a necessidade de “</a:t>
            </a:r>
            <a:r>
              <a:rPr lang="pt-BR" dirty="0" err="1"/>
              <a:t>reteste</a:t>
            </a:r>
            <a:r>
              <a:rPr lang="pt-BR" dirty="0"/>
              <a:t>”. </a:t>
            </a:r>
          </a:p>
          <a:p>
            <a:r>
              <a:rPr lang="pt-BR" dirty="0"/>
              <a:t>Arquitetura escalável: </a:t>
            </a:r>
          </a:p>
          <a:p>
            <a:pPr lvl="1"/>
            <a:r>
              <a:rPr lang="pt-BR" dirty="0"/>
              <a:t>É possível </a:t>
            </a:r>
            <a:r>
              <a:rPr lang="pt-BR" dirty="0" smtClean="0"/>
              <a:t>customizá-lo </a:t>
            </a:r>
            <a:r>
              <a:rPr lang="pt-BR" dirty="0"/>
              <a:t>para atender diversos requisitos </a:t>
            </a:r>
            <a:r>
              <a:rPr lang="pt-BR" dirty="0" smtClean="0"/>
              <a:t>de </a:t>
            </a:r>
            <a:r>
              <a:rPr lang="pt-BR" dirty="0"/>
              <a:t>memória disponível, funcionalidades e poder de processamento.</a:t>
            </a:r>
          </a:p>
          <a:p>
            <a:r>
              <a:rPr lang="pt-BR" dirty="0"/>
              <a:t>Virtualização: </a:t>
            </a:r>
          </a:p>
          <a:p>
            <a:pPr lvl="1"/>
            <a:r>
              <a:rPr lang="pt-BR" dirty="0"/>
              <a:t>Suporte a diversas plataformas de hardware com um processador </a:t>
            </a:r>
            <a:r>
              <a:rPr lang="pt-BR" dirty="0" err="1"/>
              <a:t>multi-core</a:t>
            </a:r>
            <a:r>
              <a:rPr lang="pt-BR" dirty="0"/>
              <a:t>.</a:t>
            </a:r>
          </a:p>
          <a:p>
            <a:r>
              <a:rPr lang="pt-BR" dirty="0"/>
              <a:t>Suporte ao Java </a:t>
            </a:r>
            <a:r>
              <a:rPr lang="pt-BR" dirty="0" err="1"/>
              <a:t>Runtime</a:t>
            </a:r>
            <a:r>
              <a:rPr lang="pt-BR" dirty="0"/>
              <a:t>.</a:t>
            </a:r>
          </a:p>
          <a:p>
            <a:r>
              <a:rPr lang="pt-BR" dirty="0" err="1"/>
              <a:t>Suite</a:t>
            </a:r>
            <a:r>
              <a:rPr lang="pt-BR" dirty="0"/>
              <a:t> de desenvolvimento Wind River </a:t>
            </a:r>
            <a:r>
              <a:rPr lang="pt-BR" dirty="0" err="1"/>
              <a:t>WorkBench</a:t>
            </a:r>
            <a:r>
              <a:rPr lang="pt-BR" dirty="0"/>
              <a:t>: é baseado no Eclipse, suporta todo o desenvolvimento do projeto incluindo debug, simulação e monitoramento do sistema (no hardware e no simulador).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596467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80674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O coração do sistema </a:t>
            </a:r>
            <a:r>
              <a:rPr lang="pt-BR" sz="2000" dirty="0" err="1"/>
              <a:t>VxWorks</a:t>
            </a:r>
            <a:r>
              <a:rPr lang="pt-BR" sz="2000" dirty="0"/>
              <a:t> é o “Wind </a:t>
            </a:r>
            <a:r>
              <a:rPr lang="pt-BR" sz="2000" dirty="0" err="1"/>
              <a:t>microkernel</a:t>
            </a:r>
            <a:r>
              <a:rPr lang="pt-BR" sz="2000" dirty="0"/>
              <a:t>”. Que disponibiliza as funcionalidades básicas de um RTOS, incluindo multi-tasking, sincronização e comunicação entre tasks, e gerenciamento de </a:t>
            </a:r>
            <a:r>
              <a:rPr lang="pt-BR" sz="2000" dirty="0" smtClean="0"/>
              <a:t>memória.</a:t>
            </a:r>
            <a:endParaRPr lang="pt-BR" sz="2000" dirty="0"/>
          </a:p>
          <a:p>
            <a:pPr lvl="1"/>
            <a:endParaRPr lang="pt-BR" sz="1800" dirty="0"/>
          </a:p>
          <a:p>
            <a:r>
              <a:rPr lang="pt-BR" sz="2000" dirty="0"/>
              <a:t>Demais funcionalidades são implementadas como processos.</a:t>
            </a:r>
          </a:p>
          <a:p>
            <a:pPr lvl="1"/>
            <a:endParaRPr lang="pt-BR" sz="1800" dirty="0"/>
          </a:p>
          <a:p>
            <a:r>
              <a:rPr lang="pt-BR" sz="2000" dirty="0"/>
              <a:t>É possível incluir ou excluir vários módulos, daí sua característica de ser escalável.</a:t>
            </a:r>
          </a:p>
          <a:p>
            <a:pPr lvl="1"/>
            <a:endParaRPr lang="pt-BR" sz="1800" dirty="0"/>
          </a:p>
          <a:p>
            <a:r>
              <a:rPr lang="pt-BR" sz="2000" dirty="0"/>
              <a:t>Cada  </a:t>
            </a:r>
            <a:r>
              <a:rPr lang="pt-BR" sz="2000" dirty="0" smtClean="0"/>
              <a:t>módulo </a:t>
            </a:r>
            <a:r>
              <a:rPr lang="pt-BR" sz="2000" dirty="0"/>
              <a:t>individual também é escalável, podendo se retirar funções individuais de cada library, por exemplo, se esta não for utilizada.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26062793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1320</TotalTime>
  <Words>2851</Words>
  <Application>Microsoft Office PowerPoint</Application>
  <PresentationFormat>Custom</PresentationFormat>
  <Paragraphs>658</Paragraphs>
  <Slides>79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Facetado</vt:lpstr>
      <vt:lpstr>Seminário - VxWorks</vt:lpstr>
      <vt:lpstr>Introdução ao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franzotti</dc:creator>
  <cp:lastModifiedBy>Priscila</cp:lastModifiedBy>
  <cp:revision>244</cp:revision>
  <dcterms:created xsi:type="dcterms:W3CDTF">2017-04-01T17:08:27Z</dcterms:created>
  <dcterms:modified xsi:type="dcterms:W3CDTF">2017-04-19T14:54:33Z</dcterms:modified>
</cp:coreProperties>
</file>